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1" r:id="rId2"/>
    <p:sldId id="278" r:id="rId3"/>
    <p:sldId id="280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4" r:id="rId20"/>
    <p:sldId id="288" r:id="rId21"/>
    <p:sldId id="285" r:id="rId22"/>
    <p:sldId id="286" r:id="rId23"/>
    <p:sldId id="287" r:id="rId24"/>
    <p:sldId id="282" r:id="rId25"/>
    <p:sldId id="283" r:id="rId26"/>
    <p:sldId id="284" r:id="rId27"/>
    <p:sldId id="272" r:id="rId28"/>
    <p:sldId id="273" r:id="rId29"/>
    <p:sldId id="275" r:id="rId30"/>
    <p:sldId id="276" r:id="rId31"/>
    <p:sldId id="289" r:id="rId32"/>
  </p:sldIdLst>
  <p:sldSz cx="9144000" cy="5143500" type="screen16x9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FF"/>
    <a:srgbClr val="99FF33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13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7" y="325622"/>
            <a:ext cx="8306809" cy="233172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365155"/>
            <a:ext cx="7772400" cy="13716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2763774"/>
            <a:ext cx="7772400" cy="6858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397764"/>
            <a:ext cx="8183880" cy="314096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7" y="325622"/>
            <a:ext cx="8306809" cy="3255997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3696462"/>
            <a:ext cx="8183880" cy="507492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4218363"/>
            <a:ext cx="8183880" cy="315468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397764"/>
            <a:ext cx="3931920" cy="329184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434578"/>
            <a:ext cx="3931920" cy="59412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434578"/>
            <a:ext cx="3931920" cy="59412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085850"/>
            <a:ext cx="3931920" cy="261747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400050"/>
            <a:ext cx="2971800" cy="6858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085852"/>
            <a:ext cx="2971800" cy="3154584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3" y="697608"/>
            <a:ext cx="4626159" cy="35433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1" y="325622"/>
            <a:ext cx="2324605" cy="325755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9042"/>
            <a:ext cx="8229600" cy="78867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400050"/>
            <a:ext cx="2240280" cy="315861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326826"/>
            <a:ext cx="5925312" cy="325755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737610"/>
            <a:ext cx="8183880" cy="78867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97764"/>
            <a:ext cx="8183880" cy="3140964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0054"/>
            <a:ext cx="1981200" cy="394334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00052"/>
            <a:ext cx="5943600" cy="394335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1" y="246889"/>
            <a:ext cx="8532055" cy="4647614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7" y="325622"/>
            <a:ext cx="8306809" cy="41148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3739193"/>
            <a:ext cx="8183880" cy="78867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397764"/>
            <a:ext cx="8183880" cy="3140964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2663133-AC1F-4E8E-93A6-1EEA31A51FFE}" type="datetimeFigureOut">
              <a:rPr lang="en-US" smtClean="0"/>
              <a:pPr/>
              <a:t>7/30/2013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4583907"/>
            <a:ext cx="2286000" cy="273844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4583907"/>
            <a:ext cx="45720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B04B2AD-A3D0-4900-9DF7-B9E26AFF0D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hyperlink" Target="mailto:litonpatul@gmail.com/Moba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gif"/><Relationship Id="rId5" Type="http://schemas.openxmlformats.org/officeDocument/2006/relationships/image" Target="../media/image31.png"/><Relationship Id="rId4" Type="http://schemas.openxmlformats.org/officeDocument/2006/relationships/image" Target="../media/image30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J:\image\Animation\Animation\f15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0" y="2724150"/>
            <a:ext cx="3870960" cy="2419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WordArt 2"/>
          <p:cNvSpPr>
            <a:spLocks noChangeArrowheads="1" noChangeShapeType="1" noTextEdit="1"/>
          </p:cNvSpPr>
          <p:nvPr/>
        </p:nvSpPr>
        <p:spPr bwMode="auto">
          <a:xfrm>
            <a:off x="2286000" y="361950"/>
            <a:ext cx="6477000" cy="441960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fromWordArt="1">
            <a:prstTxWarp prst="textArchUpPour">
              <a:avLst>
                <a:gd name="adj1" fmla="val 9309575"/>
                <a:gd name="adj2" fmla="val 14267"/>
              </a:avLst>
            </a:prstTxWarp>
          </a:bodyPr>
          <a:lstStyle/>
          <a:p>
            <a:pPr algn="ctr" rtl="0"/>
            <a:r>
              <a:rPr lang="en-US" sz="11500" b="1" kern="10" dirty="0" smtClean="0">
                <a:ln w="1905"/>
                <a:solidFill>
                  <a:srgbClr val="FF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 </a:t>
            </a:r>
            <a:r>
              <a:rPr lang="as-IN" sz="11500" b="1" kern="10" dirty="0" smtClean="0">
                <a:ln w="1905"/>
                <a:solidFill>
                  <a:srgbClr val="FF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সকলকে শুভেচ্ছা</a:t>
            </a:r>
            <a:r>
              <a:rPr lang="en-US" sz="11500" b="1" kern="10" dirty="0" smtClean="0">
                <a:ln w="1905"/>
                <a:solidFill>
                  <a:srgbClr val="FF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  </a:t>
            </a:r>
            <a:endParaRPr lang="en-US" sz="11500" b="1" kern="10" dirty="0">
              <a:ln w="1905"/>
              <a:solidFill>
                <a:srgbClr val="FF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3361" y="1196067"/>
            <a:ext cx="8367741" cy="3375933"/>
            <a:chOff x="5237455" y="1594756"/>
            <a:chExt cx="2480868" cy="151854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900042" y="2046508"/>
              <a:ext cx="1155694" cy="106679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37455" y="1594756"/>
              <a:ext cx="2480868" cy="114844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V="1">
            <a:off x="2302328" y="437808"/>
            <a:ext cx="4751615" cy="758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53943" y="437811"/>
            <a:ext cx="1594765" cy="1326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674" y="510944"/>
            <a:ext cx="1803655" cy="1105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2400302" y="2492168"/>
            <a:ext cx="452301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মোঃ</a:t>
            </a: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</a:t>
            </a:r>
            <a:r>
              <a:rPr lang="en-US" sz="3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লিয়াকত</a:t>
            </a: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</a:t>
            </a:r>
            <a:r>
              <a:rPr lang="en-US" sz="3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আলী</a:t>
            </a: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( </a:t>
            </a:r>
            <a:r>
              <a:rPr lang="en-US" sz="36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লিটন</a:t>
            </a:r>
            <a:r>
              <a:rPr lang="en-U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)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JatiyoLipi" panose="02000500020000020004" pitchFamily="2" charset="0"/>
              <a:cs typeface="JatiyoLipi" panose="02000500020000020004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7040" y="3628198"/>
            <a:ext cx="7196491" cy="7001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41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মাধবপুর</a:t>
            </a:r>
            <a:r>
              <a:rPr lang="en-US" sz="41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</a:t>
            </a:r>
            <a:r>
              <a:rPr lang="en-US" sz="41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উচ্চ</a:t>
            </a:r>
            <a:r>
              <a:rPr lang="en-US" sz="41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</a:t>
            </a:r>
            <a:r>
              <a:rPr lang="en-US" sz="41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বিদ্যালয়</a:t>
            </a:r>
            <a:r>
              <a:rPr lang="en-US" sz="41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, </a:t>
            </a:r>
            <a:r>
              <a:rPr lang="en-US" sz="4100" b="1" dirty="0" err="1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নলডাঙ্গা,নাটোর</a:t>
            </a:r>
            <a:r>
              <a:rPr lang="en-US" sz="41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0000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। </a:t>
            </a:r>
            <a:endParaRPr lang="en-US" sz="4100" b="1" dirty="0">
              <a:ln w="12700">
                <a:solidFill>
                  <a:schemeClr val="accent1"/>
                </a:solidFill>
                <a:prstDash val="solid"/>
              </a:ln>
              <a:solidFill>
                <a:srgbClr val="C0000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dist="38100" dir="2640000" algn="bl" rotWithShape="0">
                  <a:schemeClr val="accent1"/>
                </a:outerShdw>
              </a:effectLst>
              <a:latin typeface="JatiyoLipi" panose="02000500020000020004" pitchFamily="2" charset="0"/>
              <a:cs typeface="JatiyoLipi" panose="02000500020000020004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8271" y="3063645"/>
            <a:ext cx="4474029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sz="3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সিনিয়র</a:t>
            </a:r>
            <a:r>
              <a:rPr lang="en-US" sz="3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</a:t>
            </a:r>
            <a:r>
              <a:rPr lang="en-US" sz="3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সহকারী</a:t>
            </a:r>
            <a:r>
              <a:rPr lang="en-US" sz="3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</a:t>
            </a:r>
            <a:r>
              <a:rPr lang="en-US" sz="3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শিক্ষক</a:t>
            </a:r>
            <a:r>
              <a:rPr lang="en-US" sz="3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( </a:t>
            </a:r>
            <a:r>
              <a:rPr lang="en-US" sz="3000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গণিত</a:t>
            </a:r>
            <a:r>
              <a:rPr lang="en-US" sz="3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JatiyoLipi" panose="02000500020000020004" pitchFamily="2" charset="0"/>
                <a:cs typeface="JatiyoLipi" panose="02000500020000020004" pitchFamily="2" charset="0"/>
              </a:rPr>
              <a:t> )</a:t>
            </a:r>
            <a:endParaRPr lang="en-US" sz="3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JatiyoLipi" panose="02000500020000020004" pitchFamily="2" charset="0"/>
              <a:cs typeface="JatiyoLipi" panose="0200050002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4248150"/>
            <a:ext cx="8229600" cy="4385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68580" tIns="34290" rIns="68580" bIns="34290" rtlCol="0">
            <a:spAutoFit/>
          </a:bodyPr>
          <a:lstStyle/>
          <a:p>
            <a:r>
              <a:rPr lang="en-U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Email : </a:t>
            </a:r>
            <a:r>
              <a:rPr lang="en-U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hlinkClick r:id="rId7"/>
              </a:rPr>
              <a:t>litonpatul@gmail.com/Moba</a:t>
            </a:r>
            <a:r>
              <a:rPr lang="en-U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:01718442407</a:t>
            </a:r>
            <a:r>
              <a:rPr lang="en-US" sz="24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en-US" sz="24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56963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304800" y="285750"/>
            <a:ext cx="1371600" cy="1219200"/>
          </a:xfrm>
          <a:prstGeom prst="star32">
            <a:avLst>
              <a:gd name="adj" fmla="val 393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iyam Rupali" pitchFamily="2" charset="0"/>
                <a:cs typeface="Siyam Rupali" pitchFamily="2" charset="0"/>
              </a:rPr>
              <a:t>পা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1676400" y="285750"/>
            <a:ext cx="1371600" cy="1219200"/>
          </a:xfrm>
          <a:prstGeom prst="star32">
            <a:avLst>
              <a:gd name="adj" fmla="val 393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iyam Rupali" pitchFamily="2" charset="0"/>
                <a:cs typeface="Siyam Rupali" pitchFamily="2" charset="0"/>
              </a:rPr>
              <a:t>ঠ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3048000" y="285750"/>
            <a:ext cx="1371600" cy="1219200"/>
          </a:xfrm>
          <a:prstGeom prst="star32">
            <a:avLst>
              <a:gd name="adj" fmla="val 393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iyam Rupali" pitchFamily="2" charset="0"/>
                <a:cs typeface="Siyam Rupali" pitchFamily="2" charset="0"/>
              </a:rPr>
              <a:t>প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5" name="32-Point Star 4"/>
          <p:cNvSpPr/>
          <p:nvPr/>
        </p:nvSpPr>
        <p:spPr>
          <a:xfrm>
            <a:off x="4419600" y="285750"/>
            <a:ext cx="1371600" cy="1219200"/>
          </a:xfrm>
          <a:prstGeom prst="star32">
            <a:avLst>
              <a:gd name="adj" fmla="val 393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iyam Rupali" pitchFamily="2" charset="0"/>
                <a:cs typeface="Siyam Rupali" pitchFamily="2" charset="0"/>
              </a:rPr>
              <a:t>রি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5943600" y="285750"/>
            <a:ext cx="1371600" cy="1219200"/>
          </a:xfrm>
          <a:prstGeom prst="star32">
            <a:avLst>
              <a:gd name="adj" fmla="val 393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iyam Rupali" pitchFamily="2" charset="0"/>
                <a:cs typeface="Siyam Rupali" pitchFamily="2" charset="0"/>
              </a:rPr>
              <a:t>চি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7" name="32-Point Star 6"/>
          <p:cNvSpPr/>
          <p:nvPr/>
        </p:nvSpPr>
        <p:spPr>
          <a:xfrm>
            <a:off x="7391400" y="285750"/>
            <a:ext cx="1371600" cy="1219200"/>
          </a:xfrm>
          <a:prstGeom prst="star32">
            <a:avLst>
              <a:gd name="adj" fmla="val 393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Siyam Rupali" pitchFamily="2" charset="0"/>
                <a:cs typeface="Siyam Rupali" pitchFamily="2" charset="0"/>
              </a:rPr>
              <a:t>তি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2540" y="2038350"/>
            <a:ext cx="1828800" cy="64633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শ্রেণি- ৯ম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400" y="2788920"/>
            <a:ext cx="3581400" cy="64633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বিষয়- পদার্থ বিজ্ঞান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05400" y="3525619"/>
            <a:ext cx="2209800" cy="646331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65500" dist="381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SolaimanLipi" pitchFamily="65" charset="0"/>
                <a:cs typeface="SolaimanLipi" pitchFamily="65" charset="0"/>
              </a:rPr>
              <a:t>অধ্যায় - ৮ম </a:t>
            </a:r>
            <a:endParaRPr lang="en-US" sz="3600" dirty="0"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7169" name="Picture 1" descr="J:\Animation\rain10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352550"/>
            <a:ext cx="24384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971800" y="285751"/>
          <a:ext cx="5791200" cy="44957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5600"/>
                <a:gridCol w="2895600"/>
              </a:tblGrid>
              <a:tr h="1021773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17370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3701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1504950"/>
            <a:ext cx="2590800" cy="1371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4" descr="G:\image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504950"/>
            <a:ext cx="2438400" cy="1371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G:\image\564259_10151564228688586_1854831341_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3181350"/>
            <a:ext cx="2743200" cy="160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 descr="J:\Animation\d1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3181350"/>
            <a:ext cx="2514600" cy="16271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1" name="Picture 7" descr="J:\Animation\hanabi4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285750"/>
            <a:ext cx="1082675" cy="99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04800" y="1312605"/>
            <a:ext cx="2590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iyam Rupali" pitchFamily="2" charset="0"/>
                <a:cs typeface="Siyam Rupali" pitchFamily="2" charset="0"/>
              </a:rPr>
              <a:t>পার্শ্বের চিত্রগুলোতে আলোকীয় কোন ঘটনাকে দেখতে পাচ্ছ ?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Siyam Rupali" pitchFamily="2" charset="0"/>
              <a:cs typeface="Siyam Rupali" pitchFamily="2" charset="0"/>
            </a:endParaRPr>
          </a:p>
        </p:txBody>
      </p:sp>
      <p:pic>
        <p:nvPicPr>
          <p:cNvPr id="1026" name="Picture 2" descr="J:\Animation\augen71d.gif"/>
          <p:cNvPicPr>
            <a:picLocks noChangeAspect="1" noChangeArrowheads="1" noCrop="1"/>
          </p:cNvPicPr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76800" y="361950"/>
            <a:ext cx="1304925" cy="685800"/>
          </a:xfrm>
          <a:prstGeom prst="rect">
            <a:avLst/>
          </a:prstGeom>
          <a:noFill/>
        </p:spPr>
      </p:pic>
      <p:pic>
        <p:nvPicPr>
          <p:cNvPr id="1027" name="Picture 3" descr="G:\Animation\augen71d.gif"/>
          <p:cNvPicPr>
            <a:picLocks noChangeAspect="1" noChangeArrowheads="1" noCrop="1"/>
          </p:cNvPicPr>
          <p:nvPr/>
        </p:nvPicPr>
        <p:blipFill>
          <a:blip r:embed="rId7">
            <a:duotone>
              <a:prstClr val="black"/>
              <a:srgbClr val="FF00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934200" y="361950"/>
            <a:ext cx="1304925" cy="6858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 rot="17731893">
            <a:off x="-1071657" y="2097474"/>
            <a:ext cx="5231147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আলোর প্রতিফলন 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iyam Rupali" pitchFamily="2" charset="0"/>
              <a:cs typeface="Siyam Rupa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304800" y="285750"/>
            <a:ext cx="1371600" cy="1219200"/>
          </a:xfrm>
          <a:prstGeom prst="star32">
            <a:avLst>
              <a:gd name="adj" fmla="val 39318"/>
            </a:avLst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spc="50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itchFamily="2" charset="0"/>
                <a:cs typeface="Siyam Rupali" pitchFamily="2" charset="0"/>
              </a:rPr>
              <a:t>পা</a:t>
            </a:r>
            <a:endParaRPr lang="en-US" sz="3600" b="1" spc="50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1676400" y="285750"/>
            <a:ext cx="1371600" cy="1219200"/>
          </a:xfrm>
          <a:prstGeom prst="star32">
            <a:avLst>
              <a:gd name="adj" fmla="val 39318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spc="50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itchFamily="2" charset="0"/>
                <a:cs typeface="Siyam Rupali" pitchFamily="2" charset="0"/>
              </a:rPr>
              <a:t>ঠ</a:t>
            </a:r>
            <a:endParaRPr lang="en-US" sz="3600" b="1" spc="50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3048000" y="285750"/>
            <a:ext cx="1371600" cy="1219200"/>
          </a:xfrm>
          <a:prstGeom prst="star32">
            <a:avLst>
              <a:gd name="adj" fmla="val 39318"/>
            </a:avLst>
          </a:prstGeom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spc="50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itchFamily="2" charset="0"/>
                <a:cs typeface="Siyam Rupali" pitchFamily="2" charset="0"/>
              </a:rPr>
              <a:t>শি</a:t>
            </a:r>
            <a:endParaRPr lang="en-US" sz="3600" b="1" spc="50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4419600" y="285750"/>
            <a:ext cx="1371600" cy="1219200"/>
          </a:xfrm>
          <a:prstGeom prst="star32">
            <a:avLst>
              <a:gd name="adj" fmla="val 39318"/>
            </a:avLst>
          </a:prstGeom>
          <a:ln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spc="50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itchFamily="2" charset="0"/>
                <a:cs typeface="Siyam Rupali" pitchFamily="2" charset="0"/>
              </a:rPr>
              <a:t>রো</a:t>
            </a:r>
            <a:endParaRPr lang="en-US" sz="3600" b="1" spc="50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7" name="32-Point Star 6"/>
          <p:cNvSpPr/>
          <p:nvPr/>
        </p:nvSpPr>
        <p:spPr>
          <a:xfrm>
            <a:off x="5943600" y="285750"/>
            <a:ext cx="1371600" cy="1219200"/>
          </a:xfrm>
          <a:prstGeom prst="star32">
            <a:avLst>
              <a:gd name="adj" fmla="val 39318"/>
            </a:avLst>
          </a:prstGeom>
          <a:solidFill>
            <a:srgbClr val="C00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spc="50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itchFamily="2" charset="0"/>
                <a:cs typeface="Siyam Rupali" pitchFamily="2" charset="0"/>
              </a:rPr>
              <a:t>না</a:t>
            </a:r>
            <a:endParaRPr lang="en-US" sz="3600" b="1" spc="50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8" name="32-Point Star 7"/>
          <p:cNvSpPr/>
          <p:nvPr/>
        </p:nvSpPr>
        <p:spPr>
          <a:xfrm>
            <a:off x="7391400" y="285750"/>
            <a:ext cx="1371600" cy="1219200"/>
          </a:xfrm>
          <a:prstGeom prst="star32">
            <a:avLst>
              <a:gd name="adj" fmla="val 39318"/>
            </a:avLst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spc="50" dirty="0" smtClean="0">
                <a:ln w="12700" cmpd="sng">
                  <a:solidFill>
                    <a:srgbClr val="00B050"/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iyam Rupali" pitchFamily="2" charset="0"/>
                <a:cs typeface="Siyam Rupali" pitchFamily="2" charset="0"/>
              </a:rPr>
              <a:t>ম</a:t>
            </a:r>
            <a:endParaRPr lang="en-US" sz="3600" b="1" spc="50" dirty="0">
              <a:ln w="12700" cmpd="sng">
                <a:solidFill>
                  <a:srgbClr val="00B050"/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9" name="Horizontal Scroll 8"/>
          <p:cNvSpPr/>
          <p:nvPr/>
        </p:nvSpPr>
        <p:spPr>
          <a:xfrm>
            <a:off x="609600" y="1733550"/>
            <a:ext cx="7848600" cy="2895600"/>
          </a:xfrm>
          <a:prstGeom prst="horizontalScroll">
            <a:avLst>
              <a:gd name="adj" fmla="val 22500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rgbClr val="FF00FF"/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ln w="900" cmpd="sng">
                  <a:solidFill>
                    <a:srgbClr val="FF0000"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আলোর প্রতিফলন </a:t>
            </a:r>
            <a:endParaRPr lang="en-US" sz="7200" b="1" dirty="0">
              <a:ln w="900" cmpd="sng">
                <a:solidFill>
                  <a:srgbClr val="FF0000">
                    <a:alpha val="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iyam Rupali" pitchFamily="2" charset="0"/>
              <a:cs typeface="Siyam Rupa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51435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36195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Siyam Rupali" pitchFamily="2" charset="0"/>
                <a:cs typeface="Siyam Rupali" pitchFamily="2" charset="0"/>
              </a:rPr>
              <a:t>পাঠ শেষে শিক্ষার্থীরা -</a:t>
            </a:r>
            <a:endParaRPr lang="en-US" sz="4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Siyam Rupali" pitchFamily="2" charset="0"/>
              <a:cs typeface="Siyam Rupali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733550"/>
            <a:ext cx="7543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1.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প্রকৃতি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e¨vL¨v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Ki‡Z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cvie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</a:p>
          <a:p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2.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m~Î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e¨vL¨v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Ki‡Z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cvie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</a:p>
          <a:p>
            <a:r>
              <a:rPr lang="pl-PL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3. `c©Y e¨vL¨v Ki‡Z cvie|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3638550"/>
            <a:ext cx="53335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4.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cÖwZwe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¤^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e¨vL¨v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Ki‡Z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cvie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Animation\nl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5600" y="2152650"/>
            <a:ext cx="3606800" cy="2705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4800" y="285750"/>
            <a:ext cx="35814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অন্ধকারাচ্ছন্ন রাতে মেঘের দৃশ্য 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8" name="Picture 3" descr="G:\Animation\augen71d.gif"/>
          <p:cNvPicPr>
            <a:picLocks noChangeAspect="1" noChangeArrowheads="1" noCrop="1"/>
          </p:cNvPicPr>
          <p:nvPr/>
        </p:nvPicPr>
        <p:blipFill>
          <a:blip r:embed="rId3">
            <a:duotone>
              <a:prstClr val="black"/>
              <a:srgbClr val="FF00FF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209800" y="1428750"/>
            <a:ext cx="1304925" cy="6858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3962400" y="285750"/>
            <a:ext cx="495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Avgiv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hLb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Kv‡bv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e¯‘</a:t>
            </a:r>
            <a:r>
              <a:rPr lang="bn-BD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†`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wL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,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ZLb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e¯‘ †_‡K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Avgv‡`i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Pv‡L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Av‡m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 †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Pv‡L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cÖweó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Pv‡Li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iwUbvq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e¯‘wUi</a:t>
            </a:r>
            <a:r>
              <a:rPr lang="bn-BD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cÖwZwe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¤^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m„wó</a:t>
            </a:r>
            <a:r>
              <a:rPr lang="bn-BD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K‡i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Ges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RwUj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bn-BD" sz="32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প্র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</a:t>
            </a:r>
            <a:r>
              <a:rPr lang="el-GR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μ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qvi</a:t>
            </a:r>
            <a:r>
              <a:rPr lang="bn-BD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gva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¨‡g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Avgv‡`i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gw¯Í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‡®‹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e¯‘wUi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Aby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roda"/>
              </a:rPr>
              <a:t>iƒ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GKwU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e¯‘i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Abyf~wZ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m„wó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K‡i</a:t>
            </a:r>
            <a:r>
              <a:rPr lang="en-US" sz="3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  <a:endParaRPr lang="en-US" sz="4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5750"/>
            <a:ext cx="693420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Av‡jvi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cÖK</a:t>
            </a:r>
            <a:r>
              <a:rPr 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…</a:t>
            </a:r>
            <a:r>
              <a:rPr lang="en-US" sz="4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wZ</a:t>
            </a:r>
            <a:r>
              <a:rPr lang="bn-BD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 (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NewRomanPS-BoldMT"/>
              </a:rPr>
              <a:t>Nature of light</a:t>
            </a:r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NewRomanPS-BoldMT"/>
              </a:rPr>
              <a:t>) :</a:t>
            </a:r>
            <a:endParaRPr lang="en-U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81000" y="971550"/>
            <a:ext cx="8610600" cy="3970318"/>
            <a:chOff x="304800" y="1079694"/>
            <a:chExt cx="8610600" cy="3970318"/>
          </a:xfrm>
        </p:grpSpPr>
        <p:sp>
          <p:nvSpPr>
            <p:cNvPr id="3" name="Rectangle 2"/>
            <p:cNvSpPr/>
            <p:nvPr/>
          </p:nvSpPr>
          <p:spPr>
            <a:xfrm>
              <a:off x="304800" y="1079694"/>
              <a:ext cx="8610600" cy="39703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1. †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Kv‡bv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¯^”Q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mgmZ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¡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gva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¨‡g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mijc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†_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P‡j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|</a:t>
              </a:r>
            </a:p>
            <a:p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2. †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Kv‡bv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wbw`©ó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gva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¨‡g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GKwU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wbw`©ó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†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e‡M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P‡j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|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k~b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¨¯’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v‡b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GB †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e‡Mi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gvb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bn-BD" sz="24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NewRomanPSMT"/>
                </a:rPr>
                <a:t>                                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|</a:t>
              </a:r>
            </a:p>
            <a:p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3.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cÖwZdjb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cÖwZmiY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e¨wZPvi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AceZ©b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we”QziY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Ges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mgeZ©b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N‡U|</a:t>
              </a:r>
            </a:p>
            <a:p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4.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GK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cÖKvi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kw³|</a:t>
              </a:r>
            </a:p>
            <a:p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5.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GK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ai‡bi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ZvwoZ‡PŠ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¤^K Zi½|</a:t>
              </a:r>
            </a:p>
            <a:p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6. †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Kv‡bv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†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Kv‡bv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NUbvq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Zi‡½i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b¨vq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Avevi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KL‡bv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KL‡bv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KYvi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b¨vq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AvPiY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800" b="1" dirty="0" err="1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K‡i</a:t>
              </a:r>
              <a:r>
                <a:rPr lang="en-US" sz="2800" b="1" dirty="0" smtClean="0">
                  <a:ln w="1905"/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|</a:t>
              </a:r>
              <a:endParaRPr lang="en-US" sz="4000" b="1" dirty="0">
                <a:ln w="1905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1885950" y="1885950"/>
            <a:ext cx="2533650" cy="482600"/>
          </p:xfrm>
          <a:graphic>
            <a:graphicData uri="http://schemas.openxmlformats.org/presentationml/2006/ole">
              <p:oleObj spid="_x0000_s2050" name="Equation" r:id="rId3" imgW="927000" imgH="20304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:\Animation\nl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343150"/>
            <a:ext cx="36068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Group 11"/>
          <p:cNvGrpSpPr/>
          <p:nvPr/>
        </p:nvGrpSpPr>
        <p:grpSpPr>
          <a:xfrm>
            <a:off x="3733800" y="2952750"/>
            <a:ext cx="4953000" cy="1752600"/>
            <a:chOff x="4114800" y="2800350"/>
            <a:chExt cx="4572000" cy="190500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14800" y="2800350"/>
              <a:ext cx="45720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Oval 3"/>
            <p:cNvSpPr/>
            <p:nvPr/>
          </p:nvSpPr>
          <p:spPr>
            <a:xfrm>
              <a:off x="4343400" y="2800350"/>
              <a:ext cx="609600" cy="685800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bg2">
                  <a:lumMod val="20000"/>
                  <a:lumOff val="80000"/>
                </a:schemeClr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4800" y="285750"/>
            <a:ext cx="8534400" cy="830997"/>
            <a:chOff x="304800" y="285750"/>
            <a:chExt cx="8534400" cy="830997"/>
          </a:xfrm>
        </p:grpSpPr>
        <p:sp>
          <p:nvSpPr>
            <p:cNvPr id="6" name="Rectangle 5"/>
            <p:cNvSpPr/>
            <p:nvPr/>
          </p:nvSpPr>
          <p:spPr>
            <a:xfrm>
              <a:off x="304800" y="285750"/>
              <a:ext cx="2258952" cy="58477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32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`</a:t>
              </a:r>
              <a:r>
                <a:rPr lang="en-US" sz="32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xwßgvb</a:t>
              </a:r>
              <a:r>
                <a:rPr lang="en-US" sz="32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e¯‘</a:t>
              </a:r>
              <a:r>
                <a:rPr lang="bn-BD" sz="32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:</a:t>
              </a:r>
              <a:endParaRPr lang="en-US" sz="4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362200" y="285750"/>
              <a:ext cx="6477000" cy="83099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‡h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mKj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e¯‘wb‡R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†_‡K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wbtmiY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K‡i</a:t>
              </a:r>
              <a:r>
                <a:rPr lang="bn-BD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Zv‡`i‡K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ejv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nq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`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xwßgvb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e¯‘|</a:t>
              </a:r>
              <a:r>
                <a:rPr lang="bn-BD" sz="20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olaimanLipi" pitchFamily="65" charset="0"/>
                  <a:cs typeface="SolaimanLipi" pitchFamily="65" charset="0"/>
                </a:rPr>
                <a:t>যেমন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-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m~h©,Zviv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b¶Î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BZ¨vw</a:t>
              </a:r>
              <a:r>
                <a:rPr lang="en-US" sz="24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` </a:t>
              </a:r>
              <a:r>
                <a:rPr lang="bn-BD" sz="20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।</a:t>
              </a:r>
              <a:endParaRPr lang="en-US" sz="3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04800" y="1047751"/>
            <a:ext cx="8534400" cy="1200329"/>
            <a:chOff x="304800" y="1047751"/>
            <a:chExt cx="8534400" cy="1200329"/>
          </a:xfrm>
        </p:grpSpPr>
        <p:sp>
          <p:nvSpPr>
            <p:cNvPr id="8" name="Rectangle 7"/>
            <p:cNvSpPr/>
            <p:nvPr/>
          </p:nvSpPr>
          <p:spPr>
            <a:xfrm>
              <a:off x="304800" y="1057930"/>
              <a:ext cx="2342308" cy="584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en-US" sz="32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`</a:t>
              </a:r>
              <a:r>
                <a:rPr lang="en-US" sz="32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xwßnxb</a:t>
              </a:r>
              <a:r>
                <a:rPr lang="en-US" sz="32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e¯‘</a:t>
              </a:r>
              <a:r>
                <a:rPr lang="bn-BD" sz="32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 :</a:t>
              </a:r>
              <a:endParaRPr lang="en-US" sz="4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62200" y="1047751"/>
              <a:ext cx="6477000" cy="1200329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†h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mKj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e¯‘wb‡R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Av‡jv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wbtmiY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Ki‡Z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cv‡i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bv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Zv‡`i‡K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ejv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nq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`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xwßnxb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e¯‘|†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hgb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-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gvbyl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MvQcvjv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†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Uwej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‡`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qvj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Qwe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, PK †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evW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© </a:t>
              </a:r>
              <a:r>
                <a:rPr lang="en-US" sz="2400" b="1" dirty="0" err="1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BZ¨vw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`</a:t>
              </a:r>
              <a:r>
                <a:rPr lang="bn-BD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।</a:t>
              </a:r>
              <a:r>
                <a:rPr lang="en-US" sz="2400" b="1" dirty="0" smtClean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endPara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657600" y="234315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n w="1905"/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ea typeface="SimSun" pitchFamily="2" charset="-122"/>
                <a:cs typeface="SolaimanLipi" pitchFamily="65" charset="0"/>
              </a:rPr>
              <a:t>দীপ্তিমান ও দীপ্তিহীন বস্তু যে ভাবে আমরা দেখি:</a:t>
            </a:r>
            <a:endParaRPr lang="en-US" sz="2400" b="1" dirty="0">
              <a:ln w="1905"/>
              <a:solidFill>
                <a:srgbClr val="FF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ea typeface="SimSun" pitchFamily="2" charset="-122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222468"/>
            <a:ext cx="8839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cÖwZdj‡bi</a:t>
            </a:r>
            <a:r>
              <a:rPr lang="en-US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 </a:t>
            </a:r>
            <a:r>
              <a:rPr lang="en-US" sz="66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m~Î</a:t>
            </a:r>
            <a:r>
              <a:rPr lang="en-US" sz="6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abrenaTonnyMJ"/>
              </a:rPr>
              <a:t>:</a:t>
            </a:r>
            <a:r>
              <a:rPr lang="bn-BD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NewRomanPS-BoldMT"/>
              </a:rPr>
              <a:t>(</a:t>
            </a:r>
            <a:r>
              <a:rPr lang="en-US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NewRomanPS-BoldMT"/>
              </a:rPr>
              <a:t>Laws of reflection of light</a:t>
            </a:r>
            <a:r>
              <a:rPr lang="bn-BD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NewRomanPS-BoldMT"/>
              </a:rPr>
              <a:t> ) :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1733550"/>
            <a:ext cx="2674299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" name="Group 9"/>
          <p:cNvGrpSpPr/>
          <p:nvPr/>
        </p:nvGrpSpPr>
        <p:grpSpPr>
          <a:xfrm>
            <a:off x="381000" y="1047750"/>
            <a:ext cx="5943600" cy="2917924"/>
            <a:chOff x="381000" y="1047750"/>
            <a:chExt cx="5943600" cy="2917924"/>
          </a:xfrm>
        </p:grpSpPr>
        <p:sp>
          <p:nvSpPr>
            <p:cNvPr id="5" name="Rectangle 4"/>
            <p:cNvSpPr/>
            <p:nvPr/>
          </p:nvSpPr>
          <p:spPr>
            <a:xfrm>
              <a:off x="381000" y="1657350"/>
              <a:ext cx="5943600" cy="23083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just"/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AvcwZZ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iwk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¥,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cÖwZdwjZ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iwk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¥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Ges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AvcZb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we›`y‡Z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cÖwZdj‡Ki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Dci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Aw¼Z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Awfj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¤^ GKB</a:t>
              </a:r>
              <a:r>
                <a:rPr lang="bn-BD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mgZ‡j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Ae¯’vb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 </a:t>
              </a:r>
              <a:r>
                <a:rPr lang="en-US" sz="3600" b="1" spc="50" dirty="0" err="1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K‡i</a:t>
              </a:r>
              <a:r>
                <a:rPr lang="en-US" sz="36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SabrenaTonnyMJ"/>
                </a:rPr>
                <a:t>|</a:t>
              </a:r>
              <a:endParaRPr lang="en-US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457200" y="1047750"/>
              <a:ext cx="28956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olaimanLipi" pitchFamily="65" charset="0"/>
                  <a:cs typeface="SolaimanLipi" pitchFamily="65" charset="0"/>
                </a:rPr>
                <a:t>১ . প্রথম</a:t>
              </a:r>
              <a:r>
                <a:rPr lang="bn-BD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abrenaTonnyMJ"/>
                  <a:cs typeface="SolaimanLipi" pitchFamily="65" charset="0"/>
                </a:rPr>
                <a:t> </a:t>
              </a:r>
              <a:r>
                <a:rPr lang="bn-BD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olaimanLipi" pitchFamily="65" charset="0"/>
                  <a:cs typeface="SolaimanLipi" pitchFamily="65" charset="0"/>
                </a:rPr>
                <a:t>সূত্র </a:t>
              </a:r>
              <a:r>
                <a:rPr lang="bn-BD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abrenaTonnyMJ"/>
                  <a:cs typeface="SolaimanLipi" pitchFamily="65" charset="0"/>
                </a:rPr>
                <a:t>: </a:t>
              </a:r>
              <a:r>
                <a:rPr lang="en-US" sz="36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abrenaTonnyMJ"/>
                </a:rPr>
                <a:t> </a:t>
              </a:r>
              <a:endParaRPr lang="en-US" sz="3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4800" y="4095750"/>
            <a:ext cx="8534400" cy="646331"/>
            <a:chOff x="304800" y="4095750"/>
            <a:chExt cx="8534400" cy="646331"/>
          </a:xfrm>
        </p:grpSpPr>
        <p:sp>
          <p:nvSpPr>
            <p:cNvPr id="7" name="Rectangle 6"/>
            <p:cNvSpPr/>
            <p:nvPr/>
          </p:nvSpPr>
          <p:spPr>
            <a:xfrm>
              <a:off x="304800" y="4095750"/>
              <a:ext cx="25908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olaimanLipi" pitchFamily="65" charset="0"/>
                  <a:cs typeface="SolaimanLipi" pitchFamily="65" charset="0"/>
                </a:rPr>
                <a:t>২ . দ্বিতীয়</a:t>
              </a:r>
              <a:r>
                <a:rPr lang="bn-BD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abrenaTonnyMJ"/>
                  <a:cs typeface="SolaimanLipi" pitchFamily="65" charset="0"/>
                </a:rPr>
                <a:t> </a:t>
              </a:r>
              <a:r>
                <a:rPr lang="bn-BD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olaimanLipi" pitchFamily="65" charset="0"/>
                  <a:cs typeface="SolaimanLipi" pitchFamily="65" charset="0"/>
                </a:rPr>
                <a:t>সূত্র </a:t>
              </a:r>
              <a:r>
                <a:rPr lang="bn-BD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abrenaTonnyMJ"/>
                  <a:cs typeface="SolaimanLipi" pitchFamily="65" charset="0"/>
                </a:rPr>
                <a:t>: </a:t>
              </a:r>
              <a:r>
                <a:rPr lang="en-US" sz="32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SabrenaTonnyMJ"/>
                </a:rPr>
                <a:t> </a:t>
              </a:r>
              <a:endPara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667000" y="4095750"/>
              <a:ext cx="6172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cÖwZdjb</a:t>
              </a:r>
              <a:r>
                <a:rPr lang="en-US" sz="36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†</a:t>
              </a:r>
              <a:r>
                <a:rPr lang="en-US" sz="36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KvY</a:t>
              </a:r>
              <a:r>
                <a:rPr lang="en-US" sz="36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36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AvcZb</a:t>
              </a:r>
              <a:r>
                <a:rPr lang="en-US" sz="36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†</a:t>
              </a:r>
              <a:r>
                <a:rPr lang="en-US" sz="36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Kv‡Yi</a:t>
              </a:r>
              <a:r>
                <a:rPr lang="en-US" sz="36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36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mgvb</a:t>
              </a:r>
              <a:r>
                <a:rPr lang="en-US" sz="36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 </a:t>
              </a:r>
              <a:r>
                <a:rPr lang="en-US" sz="3600" b="1" dirty="0" err="1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nq</a:t>
              </a:r>
              <a:r>
                <a:rPr lang="en-US" sz="3600" b="1" dirty="0" smtClean="0">
                  <a:ln w="1905"/>
                  <a:solidFill>
                    <a:srgbClr val="7030A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SabrenaTonnyMJ"/>
                </a:rPr>
                <a:t>|</a:t>
              </a:r>
              <a:endParaRPr lang="en-US" sz="4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361950"/>
            <a:ext cx="8458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cÖwZdjK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c„‡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ôi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cÖK„wZi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Dci</a:t>
            </a:r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wbf©i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K‡i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cÖwZdjb‡K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`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yBfv‡M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fvM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Kiv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hvq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h_v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-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2038350"/>
            <a:ext cx="3924472" cy="76944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abrenaTonnyMJ"/>
              </a:rPr>
              <a:t>1.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abrenaTonnyMJ"/>
              </a:rPr>
              <a:t>wbqwgZ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4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abrenaTonnyMJ"/>
              </a:rPr>
              <a:t>cÖwZdjb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abrenaTonnyMJ"/>
              </a:rPr>
              <a:t> 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3028950"/>
            <a:ext cx="3401893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b="1" dirty="0" smtClean="0">
                <a:latin typeface="SabrenaTonnyMJ"/>
              </a:rPr>
              <a:t>2. </a:t>
            </a:r>
            <a:r>
              <a:rPr lang="en-US" sz="4400" b="1" dirty="0" err="1" smtClean="0">
                <a:latin typeface="SabrenaTonnyMJ"/>
              </a:rPr>
              <a:t>e¨vß</a:t>
            </a:r>
            <a:r>
              <a:rPr lang="en-US" sz="4400" b="1" dirty="0" smtClean="0">
                <a:latin typeface="SabrenaTonnyMJ"/>
              </a:rPr>
              <a:t> </a:t>
            </a:r>
            <a:r>
              <a:rPr lang="en-US" sz="4400" b="1" dirty="0" err="1" smtClean="0">
                <a:latin typeface="SabrenaTonnyMJ"/>
              </a:rPr>
              <a:t>cÖwZdjb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494" y="285750"/>
            <a:ext cx="37289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1.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wbqwgZ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: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72107" y="438150"/>
            <a:ext cx="51146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hw` GK¸”Q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mgv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/>
              </a:rPr>
              <a:t>š—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ivj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Av‡jvKiwk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 †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Kv‡bv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gm„Y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Z‡j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AvcwZZ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n‡q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ci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mgv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/>
              </a:rPr>
              <a:t>š—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ivj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iwk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¥¸”Q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ev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Awfmvix</a:t>
            </a:r>
            <a:r>
              <a:rPr lang="bn-BD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ev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Acmvix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iwk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¥¸‡”Q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cwiYZ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nq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Z‡e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G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ai‡Yi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cÖwZdjb‡K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Av‡jvi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wbqwgZ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e‡j</a:t>
            </a:r>
            <a:r>
              <a:rPr lang="en-US" sz="3600" b="1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  <a:endParaRPr lang="en-US" sz="4800" b="1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4800" y="1581150"/>
            <a:ext cx="3276600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85750"/>
            <a:ext cx="3401893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4400" b="1" dirty="0" smtClean="0">
                <a:latin typeface="SabrenaTonnyMJ"/>
              </a:rPr>
              <a:t>2. </a:t>
            </a:r>
            <a:r>
              <a:rPr lang="en-US" sz="4400" b="1" dirty="0" err="1" smtClean="0">
                <a:latin typeface="SabrenaTonnyMJ"/>
              </a:rPr>
              <a:t>e¨vß</a:t>
            </a:r>
            <a:r>
              <a:rPr lang="en-US" sz="4400" b="1" dirty="0" smtClean="0">
                <a:latin typeface="SabrenaTonnyMJ"/>
              </a:rPr>
              <a:t> </a:t>
            </a:r>
            <a:r>
              <a:rPr lang="en-US" sz="4400" b="1" dirty="0" err="1" smtClean="0">
                <a:latin typeface="SabrenaTonnyMJ"/>
              </a:rPr>
              <a:t>cÖwZdjb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3657600" y="361950"/>
            <a:ext cx="5181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hw` GK¸”Q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mgv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/>
              </a:rPr>
              <a:t>š—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ivj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Av‡jvKiwk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 †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Kv‡bv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Z‡j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AvcwZZ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n‡q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mgv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/>
              </a:rPr>
              <a:t>š—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ivj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bv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_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v‡K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ev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Awfmvix</a:t>
            </a:r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ev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Acmvix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iwk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¥¸‡”Q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cwiYZ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bv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nq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Z‡e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G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ai‡Yi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cÖwZdjb‡K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e¨vß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ev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AwbqwgZ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e‡j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p:blipFill>
        <p:spPr bwMode="auto">
          <a:xfrm>
            <a:off x="304800" y="1733550"/>
            <a:ext cx="3165894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85750"/>
            <a:ext cx="35814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b="1" dirty="0" smtClean="0">
                <a:latin typeface="SabrenaTonnyMJ"/>
              </a:rPr>
              <a:t>`</a:t>
            </a:r>
            <a:r>
              <a:rPr lang="en-US" sz="9600" b="1" dirty="0" err="1" smtClean="0">
                <a:latin typeface="SabrenaTonnyMJ"/>
              </a:rPr>
              <a:t>c©Y</a:t>
            </a:r>
            <a:endParaRPr lang="en-US" sz="9600" b="1" dirty="0" smtClean="0">
              <a:latin typeface="SabrenaTonnyMJ"/>
            </a:endParaRPr>
          </a:p>
          <a:p>
            <a:r>
              <a:rPr lang="en-US" sz="8800" b="1" dirty="0" smtClean="0">
                <a:latin typeface="TimesNewRomanPS-BoldMT"/>
              </a:rPr>
              <a:t>Mirror</a:t>
            </a:r>
            <a:endParaRPr lang="en-US" sz="13800" dirty="0"/>
          </a:p>
        </p:txBody>
      </p:sp>
      <p:pic>
        <p:nvPicPr>
          <p:cNvPr id="24578" name="Picture 2" descr="G:\image\1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285750"/>
            <a:ext cx="3863340" cy="2971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04800" y="3409950"/>
            <a:ext cx="8458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`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c©Y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n‡jv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Ggb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GKwU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gm„Y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Zj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hLv‡b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Av‡jvi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wbqwgZ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cÖwZdjb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N‡U| `c©‡Y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Av‡jvi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d‡j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`c©‡Yi</a:t>
            </a:r>
            <a:r>
              <a:rPr lang="bn-BD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mvg‡b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¯’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vwcZ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e¯‘i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GKwU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¯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úó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cÖwZwe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¤^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MwVZ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nq</a:t>
            </a:r>
            <a:r>
              <a:rPr lang="en-US" sz="3200" b="1" dirty="0" smtClean="0">
                <a:ln w="1905"/>
                <a:solidFill>
                  <a:schemeClr val="accent1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</a:t>
            </a:r>
            <a:endParaRPr lang="en-US" sz="4400" b="1" dirty="0">
              <a:ln w="1905"/>
              <a:solidFill>
                <a:schemeClr val="accent1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81000" y="209550"/>
            <a:ext cx="4894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`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c©Y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cÖavbZ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`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yB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cÖKvi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| </a:t>
            </a: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h_v</a:t>
            </a:r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-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1000" y="958155"/>
            <a:ext cx="6629400" cy="1384995"/>
            <a:chOff x="381000" y="819150"/>
            <a:chExt cx="6172200" cy="1384995"/>
          </a:xfrm>
        </p:grpSpPr>
        <p:sp>
          <p:nvSpPr>
            <p:cNvPr id="4" name="Rectangle 3"/>
            <p:cNvSpPr/>
            <p:nvPr/>
          </p:nvSpPr>
          <p:spPr>
            <a:xfrm>
              <a:off x="381000" y="819150"/>
              <a:ext cx="1773621" cy="52322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800" dirty="0" smtClean="0">
                  <a:latin typeface="SabrenaTonnyMJ"/>
                </a:rPr>
                <a:t>1. </a:t>
              </a:r>
              <a:r>
                <a:rPr lang="en-US" sz="2800" dirty="0" err="1" smtClean="0">
                  <a:latin typeface="SabrenaTonnyMJ"/>
                </a:rPr>
                <a:t>mgZj</a:t>
              </a:r>
              <a:r>
                <a:rPr lang="en-US" sz="2800" dirty="0" smtClean="0">
                  <a:latin typeface="SabrenaTonnyMJ"/>
                </a:rPr>
                <a:t> `</a:t>
              </a:r>
              <a:r>
                <a:rPr lang="en-US" sz="2800" dirty="0" err="1" smtClean="0">
                  <a:latin typeface="SabrenaTonnyMJ"/>
                </a:rPr>
                <a:t>c©Y</a:t>
              </a:r>
              <a:endParaRPr lang="en-US" sz="40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154621" y="819150"/>
              <a:ext cx="4398579" cy="1384995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800" dirty="0" err="1" smtClean="0">
                  <a:latin typeface="SabrenaTonnyMJ"/>
                </a:rPr>
                <a:t>cÖwZdjK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c„ôwU</a:t>
              </a:r>
              <a:r>
                <a:rPr lang="en-US" sz="2800" dirty="0" smtClean="0">
                  <a:latin typeface="SabrenaTonnyMJ"/>
                </a:rPr>
                <a:t> hw` </a:t>
              </a:r>
              <a:r>
                <a:rPr lang="en-US" sz="2800" dirty="0" err="1" smtClean="0">
                  <a:latin typeface="SabrenaTonnyMJ"/>
                </a:rPr>
                <a:t>gm„Y</a:t>
              </a:r>
              <a:r>
                <a:rPr lang="en-US" sz="2800" dirty="0" smtClean="0">
                  <a:latin typeface="SabrenaTonnyMJ"/>
                </a:rPr>
                <a:t> I </a:t>
              </a:r>
              <a:r>
                <a:rPr lang="en-US" sz="2800" dirty="0" err="1" smtClean="0">
                  <a:latin typeface="SabrenaTonnyMJ"/>
                </a:rPr>
                <a:t>mgZj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nq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Ges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Zv‡Z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Av‡jvi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wbqwgZ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cÖwZdjb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N‡U,Z‡e</a:t>
              </a:r>
              <a:r>
                <a:rPr lang="en-US" sz="2800" dirty="0" smtClean="0">
                  <a:latin typeface="SabrenaTonnyMJ"/>
                </a:rPr>
                <a:t> †m </a:t>
              </a:r>
              <a:r>
                <a:rPr lang="en-US" sz="2800" dirty="0" err="1" smtClean="0">
                  <a:latin typeface="SabrenaTonnyMJ"/>
                </a:rPr>
                <a:t>c„ô‡K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mgZj</a:t>
              </a:r>
              <a:r>
                <a:rPr lang="en-US" sz="2800" dirty="0" smtClean="0">
                  <a:latin typeface="SabrenaTonnyMJ"/>
                </a:rPr>
                <a:t> `</a:t>
              </a:r>
              <a:r>
                <a:rPr lang="en-US" sz="2800" dirty="0" err="1" smtClean="0">
                  <a:latin typeface="SabrenaTonnyMJ"/>
                </a:rPr>
                <a:t>c©Y</a:t>
              </a:r>
              <a:r>
                <a:rPr lang="en-US" sz="2800" dirty="0" smtClean="0">
                  <a:latin typeface="SabrenaTonnyMJ"/>
                </a:rPr>
                <a:t> </a:t>
              </a:r>
              <a:r>
                <a:rPr lang="en-US" sz="2800" dirty="0" err="1" smtClean="0">
                  <a:latin typeface="SabrenaTonnyMJ"/>
                </a:rPr>
                <a:t>e‡j</a:t>
              </a:r>
              <a:r>
                <a:rPr lang="en-US" sz="2800" dirty="0" smtClean="0">
                  <a:latin typeface="SabrenaTonnyMJ"/>
                </a:rPr>
                <a:t>|</a:t>
              </a:r>
              <a:endParaRPr lang="en-US" sz="4000" dirty="0"/>
            </a:p>
          </p:txBody>
        </p:sp>
      </p:grpSp>
      <p:sp>
        <p:nvSpPr>
          <p:cNvPr id="210" name="Rectangle 209"/>
          <p:cNvSpPr/>
          <p:nvPr/>
        </p:nvSpPr>
        <p:spPr>
          <a:xfrm>
            <a:off x="2286000" y="2876550"/>
            <a:ext cx="5105400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err="1" smtClean="0">
                <a:latin typeface="SabrenaTonnyMJ"/>
              </a:rPr>
              <a:t>cÖwZdjK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c„ôwU</a:t>
            </a:r>
            <a:r>
              <a:rPr lang="en-US" sz="2800" dirty="0" smtClean="0">
                <a:latin typeface="SabrenaTonnyMJ"/>
              </a:rPr>
              <a:t> hw` </a:t>
            </a:r>
            <a:r>
              <a:rPr lang="en-US" sz="2800" dirty="0" err="1" smtClean="0">
                <a:latin typeface="SabrenaTonnyMJ"/>
              </a:rPr>
              <a:t>gm„Y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Ges</a:t>
            </a:r>
            <a:r>
              <a:rPr lang="en-US" sz="2800" dirty="0" smtClean="0">
                <a:latin typeface="SabrenaTonnyMJ"/>
              </a:rPr>
              <a:t> †</a:t>
            </a:r>
            <a:r>
              <a:rPr lang="en-US" sz="2800" dirty="0" err="1" smtClean="0">
                <a:latin typeface="SabrenaTonnyMJ"/>
              </a:rPr>
              <a:t>Mvjxq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nq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A_©vr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cÖwZdjK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c„ôwU</a:t>
            </a:r>
            <a:r>
              <a:rPr lang="en-US" sz="2800" dirty="0" smtClean="0">
                <a:latin typeface="SabrenaTonnyMJ"/>
              </a:rPr>
              <a:t> hw` †</a:t>
            </a:r>
            <a:r>
              <a:rPr lang="en-US" sz="2800" dirty="0" err="1" smtClean="0">
                <a:latin typeface="SabrenaTonnyMJ"/>
              </a:rPr>
              <a:t>Kv‡bv</a:t>
            </a:r>
            <a:r>
              <a:rPr lang="en-US" sz="2800" dirty="0" smtClean="0">
                <a:latin typeface="SabrenaTonnyMJ"/>
              </a:rPr>
              <a:t> †</a:t>
            </a:r>
            <a:r>
              <a:rPr lang="en-US" sz="2800" dirty="0" err="1" smtClean="0">
                <a:latin typeface="SabrenaTonnyMJ"/>
              </a:rPr>
              <a:t>Mvj‡Ki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Askwe‡kl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nq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Ges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Zv‡Z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Av‡jvi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wbqwgZ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cÖwZdjb</a:t>
            </a:r>
            <a:r>
              <a:rPr lang="en-US" sz="2800" dirty="0" smtClean="0">
                <a:latin typeface="SabrenaTonnyMJ"/>
              </a:rPr>
              <a:t> N‡U </a:t>
            </a:r>
            <a:r>
              <a:rPr lang="en-US" sz="2800" dirty="0" err="1" smtClean="0">
                <a:latin typeface="SabrenaTonnyMJ"/>
              </a:rPr>
              <a:t>Z‡e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Zv‡K</a:t>
            </a:r>
            <a:r>
              <a:rPr lang="en-US" sz="2800" dirty="0" smtClean="0">
                <a:latin typeface="SabrenaTonnyMJ"/>
              </a:rPr>
              <a:t> †</a:t>
            </a:r>
            <a:r>
              <a:rPr lang="en-US" sz="2800" dirty="0" err="1" smtClean="0">
                <a:latin typeface="SabrenaTonnyMJ"/>
              </a:rPr>
              <a:t>Mvjxq</a:t>
            </a:r>
            <a:r>
              <a:rPr lang="en-US" sz="2800" dirty="0" smtClean="0">
                <a:latin typeface="SabrenaTonnyMJ"/>
              </a:rPr>
              <a:t> `</a:t>
            </a:r>
            <a:r>
              <a:rPr lang="en-US" sz="2800" dirty="0" err="1" smtClean="0">
                <a:latin typeface="SabrenaTonnyMJ"/>
              </a:rPr>
              <a:t>c©Y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e‡j</a:t>
            </a:r>
            <a:r>
              <a:rPr lang="en-US" sz="2800" dirty="0" smtClean="0">
                <a:latin typeface="SabrenaTonnyMJ"/>
              </a:rPr>
              <a:t>|</a:t>
            </a:r>
            <a:endParaRPr lang="en-US" sz="4000" dirty="0"/>
          </a:p>
        </p:txBody>
      </p:sp>
      <p:sp>
        <p:nvSpPr>
          <p:cNvPr id="211" name="Rectangle 210"/>
          <p:cNvSpPr/>
          <p:nvPr/>
        </p:nvSpPr>
        <p:spPr>
          <a:xfrm>
            <a:off x="304800" y="2876550"/>
            <a:ext cx="19812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SabrenaTonnyMJ"/>
              </a:rPr>
              <a:t>2. †</a:t>
            </a:r>
            <a:r>
              <a:rPr lang="en-US" sz="2800" dirty="0" err="1" smtClean="0">
                <a:latin typeface="SabrenaTonnyMJ"/>
              </a:rPr>
              <a:t>Mvjxq</a:t>
            </a:r>
            <a:r>
              <a:rPr lang="en-US" sz="2800" dirty="0" smtClean="0">
                <a:latin typeface="SabrenaTonnyMJ"/>
              </a:rPr>
              <a:t> `</a:t>
            </a:r>
            <a:r>
              <a:rPr lang="en-US" sz="2800" dirty="0" err="1" smtClean="0">
                <a:latin typeface="SabrenaTonnyMJ"/>
              </a:rPr>
              <a:t>c©Y</a:t>
            </a:r>
            <a:endParaRPr lang="en-US" sz="4000" dirty="0"/>
          </a:p>
        </p:txBody>
      </p:sp>
      <p:grpSp>
        <p:nvGrpSpPr>
          <p:cNvPr id="214" name="Group 213"/>
          <p:cNvGrpSpPr/>
          <p:nvPr/>
        </p:nvGrpSpPr>
        <p:grpSpPr>
          <a:xfrm>
            <a:off x="7086600" y="480596"/>
            <a:ext cx="1666875" cy="2319754"/>
            <a:chOff x="7086600" y="285750"/>
            <a:chExt cx="1666875" cy="2319754"/>
          </a:xfrm>
        </p:grpSpPr>
        <p:pic>
          <p:nvPicPr>
            <p:cNvPr id="24578" name="Picture 2" descr="G:\image\images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86600" y="285750"/>
              <a:ext cx="1666875" cy="1905000"/>
            </a:xfrm>
            <a:prstGeom prst="rect">
              <a:avLst/>
            </a:prstGeom>
            <a:noFill/>
          </p:spPr>
        </p:pic>
        <p:sp>
          <p:nvSpPr>
            <p:cNvPr id="212" name="Rectangle 211"/>
            <p:cNvSpPr/>
            <p:nvPr/>
          </p:nvSpPr>
          <p:spPr>
            <a:xfrm>
              <a:off x="7467600" y="2266950"/>
              <a:ext cx="9188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err="1" smtClean="0">
                  <a:latin typeface="SabrenaTonnyMJ"/>
                </a:rPr>
                <a:t>mgZj</a:t>
              </a:r>
              <a:r>
                <a:rPr lang="en-US" sz="1600" dirty="0" smtClean="0">
                  <a:latin typeface="SabrenaTonnyMJ"/>
                </a:rPr>
                <a:t> `</a:t>
              </a:r>
              <a:r>
                <a:rPr lang="en-US" sz="1600" dirty="0" err="1" smtClean="0">
                  <a:latin typeface="SabrenaTonnyMJ"/>
                </a:rPr>
                <a:t>c©Y</a:t>
              </a:r>
              <a:endParaRPr lang="en-US" sz="2400" dirty="0"/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7543800" y="3090862"/>
            <a:ext cx="1148080" cy="1419642"/>
            <a:chOff x="7543800" y="3090862"/>
            <a:chExt cx="1148080" cy="1419642"/>
          </a:xfrm>
        </p:grpSpPr>
        <p:pic>
          <p:nvPicPr>
            <p:cNvPr id="24585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20000" y="3090862"/>
              <a:ext cx="1071880" cy="1004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13" name="Rectangle 212"/>
            <p:cNvSpPr/>
            <p:nvPr/>
          </p:nvSpPr>
          <p:spPr>
            <a:xfrm>
              <a:off x="7543800" y="4171950"/>
              <a:ext cx="91403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SabrenaTonnyMJ"/>
                </a:rPr>
                <a:t>†</a:t>
              </a:r>
              <a:r>
                <a:rPr lang="en-US" sz="1600" dirty="0" err="1" smtClean="0">
                  <a:latin typeface="SabrenaTonnyMJ"/>
                </a:rPr>
                <a:t>Mvjxq</a:t>
              </a:r>
              <a:r>
                <a:rPr lang="en-US" sz="1600" dirty="0" smtClean="0">
                  <a:latin typeface="SabrenaTonnyMJ"/>
                </a:rPr>
                <a:t> `</a:t>
              </a:r>
              <a:r>
                <a:rPr lang="en-US" sz="1600" dirty="0" err="1" smtClean="0">
                  <a:latin typeface="SabrenaTonnyMJ"/>
                </a:rPr>
                <a:t>c©Y</a:t>
              </a:r>
              <a:endParaRPr lang="en-US" sz="2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3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" grpId="0" animBg="1"/>
      <p:bldP spid="2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0" y="361950"/>
            <a:ext cx="198120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285750"/>
            <a:ext cx="2028825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2495550"/>
            <a:ext cx="173946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4200" y="2495550"/>
            <a:ext cx="17811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381000" y="285750"/>
            <a:ext cx="585769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sz="4000" dirty="0" smtClean="0">
                <a:latin typeface="SabrenaTonnyMJ"/>
              </a:rPr>
              <a:t>‡</a:t>
            </a:r>
            <a:r>
              <a:rPr lang="fr-FR" sz="4000" dirty="0" err="1" smtClean="0">
                <a:latin typeface="SabrenaTonnyMJ"/>
              </a:rPr>
              <a:t>Mvjxq</a:t>
            </a:r>
            <a:r>
              <a:rPr lang="fr-FR" sz="4000" dirty="0" smtClean="0">
                <a:latin typeface="SabrenaTonnyMJ"/>
              </a:rPr>
              <a:t> `</a:t>
            </a:r>
            <a:r>
              <a:rPr lang="fr-FR" sz="4000" dirty="0" err="1" smtClean="0">
                <a:latin typeface="SabrenaTonnyMJ"/>
              </a:rPr>
              <a:t>c©Y</a:t>
            </a:r>
            <a:r>
              <a:rPr lang="fr-FR" sz="4000" dirty="0" smtClean="0">
                <a:latin typeface="SabrenaTonnyMJ"/>
              </a:rPr>
              <a:t> </a:t>
            </a:r>
            <a:r>
              <a:rPr lang="fr-FR" sz="4000" dirty="0" err="1" smtClean="0">
                <a:latin typeface="SabrenaTonnyMJ"/>
              </a:rPr>
              <a:t>Avevi</a:t>
            </a:r>
            <a:r>
              <a:rPr lang="fr-FR" sz="4000" dirty="0" smtClean="0">
                <a:latin typeface="SabrenaTonnyMJ"/>
              </a:rPr>
              <a:t> `</a:t>
            </a:r>
            <a:r>
              <a:rPr lang="fr-FR" sz="4000" dirty="0" err="1" smtClean="0">
                <a:latin typeface="SabrenaTonnyMJ"/>
              </a:rPr>
              <a:t>yB</a:t>
            </a:r>
            <a:r>
              <a:rPr lang="fr-FR" sz="4000" dirty="0" smtClean="0">
                <a:latin typeface="SabrenaTonnyMJ"/>
              </a:rPr>
              <a:t> </a:t>
            </a:r>
            <a:r>
              <a:rPr lang="fr-FR" sz="4000" dirty="0" err="1" smtClean="0">
                <a:latin typeface="SabrenaTonnyMJ"/>
              </a:rPr>
              <a:t>cÖKvi</a:t>
            </a:r>
            <a:r>
              <a:rPr lang="fr-FR" sz="4000" dirty="0" smtClean="0">
                <a:latin typeface="SabrenaTonnyMJ"/>
              </a:rPr>
              <a:t>| </a:t>
            </a:r>
            <a:r>
              <a:rPr lang="fr-FR" sz="4000" dirty="0" err="1" smtClean="0">
                <a:latin typeface="SabrenaTonnyMJ"/>
              </a:rPr>
              <a:t>h_v</a:t>
            </a:r>
            <a:r>
              <a:rPr lang="fr-FR" sz="4000" dirty="0" smtClean="0">
                <a:latin typeface="SabrenaTonnyMJ"/>
              </a:rPr>
              <a:t>-</a:t>
            </a:r>
            <a:endParaRPr lang="en-US" sz="5400" dirty="0"/>
          </a:p>
        </p:txBody>
      </p:sp>
      <p:sp>
        <p:nvSpPr>
          <p:cNvPr id="10" name="Rectangle 9"/>
          <p:cNvSpPr/>
          <p:nvPr/>
        </p:nvSpPr>
        <p:spPr>
          <a:xfrm>
            <a:off x="304800" y="895350"/>
            <a:ext cx="25908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1.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AeZj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 `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c©Y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4800" y="1415355"/>
            <a:ext cx="655320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SabrenaTonnyMJ"/>
              </a:rPr>
              <a:t>‡</a:t>
            </a:r>
            <a:r>
              <a:rPr lang="en-US" sz="2800" dirty="0" err="1" smtClean="0">
                <a:latin typeface="SabrenaTonnyMJ"/>
              </a:rPr>
              <a:t>Kv‡bv</a:t>
            </a:r>
            <a:r>
              <a:rPr lang="en-US" sz="2800" dirty="0" smtClean="0">
                <a:latin typeface="SabrenaTonnyMJ"/>
              </a:rPr>
              <a:t> ‡</a:t>
            </a:r>
            <a:r>
              <a:rPr lang="en-US" sz="2800" dirty="0" err="1" smtClean="0">
                <a:latin typeface="SabrenaTonnyMJ"/>
              </a:rPr>
              <a:t>Mvj‡Ki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AeZj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c„ô</a:t>
            </a:r>
            <a:r>
              <a:rPr lang="en-US" sz="2800" dirty="0" smtClean="0">
                <a:latin typeface="SabrenaTonnyMJ"/>
              </a:rPr>
              <a:t> hw` </a:t>
            </a:r>
            <a:r>
              <a:rPr lang="en-US" sz="2800" dirty="0" err="1" smtClean="0">
                <a:latin typeface="SabrenaTonnyMJ"/>
              </a:rPr>
              <a:t>cÖwZdjKi</a:t>
            </a:r>
            <a:r>
              <a:rPr lang="en-US" sz="2800" dirty="0" smtClean="0">
                <a:latin typeface="SabrenaTonnyMJ"/>
              </a:rPr>
              <a:t>~‡c </a:t>
            </a:r>
            <a:r>
              <a:rPr lang="en-US" sz="2800" dirty="0" err="1" smtClean="0">
                <a:latin typeface="SabrenaTonnyMJ"/>
              </a:rPr>
              <a:t>KvR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K‡i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A_v©r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Av‡jvi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wbqwgZ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cÖwZdjb</a:t>
            </a:r>
            <a:r>
              <a:rPr lang="en-US" sz="2800" dirty="0" smtClean="0">
                <a:latin typeface="SabrenaTonnyMJ"/>
              </a:rPr>
              <a:t> hw` †</a:t>
            </a:r>
            <a:r>
              <a:rPr lang="en-US" sz="2800" dirty="0" err="1" smtClean="0">
                <a:latin typeface="SabrenaTonnyMJ"/>
              </a:rPr>
              <a:t>Mvjxq</a:t>
            </a:r>
            <a:r>
              <a:rPr lang="en-US" sz="2800" dirty="0" smtClean="0">
                <a:latin typeface="SabrenaTonnyMJ"/>
              </a:rPr>
              <a:t> `c©‡Yi </a:t>
            </a:r>
            <a:r>
              <a:rPr lang="en-US" sz="2800" dirty="0" err="1" smtClean="0">
                <a:latin typeface="SabrenaTonnyMJ"/>
              </a:rPr>
              <a:t>AeZj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c„ô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n‡Z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msNwUZ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nq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Z‡e</a:t>
            </a:r>
            <a:r>
              <a:rPr lang="en-US" sz="2800" dirty="0" smtClean="0">
                <a:latin typeface="SabrenaTonnyMJ"/>
              </a:rPr>
              <a:t> †m `</a:t>
            </a:r>
            <a:r>
              <a:rPr lang="en-US" sz="2800" dirty="0" err="1" smtClean="0">
                <a:latin typeface="SabrenaTonnyMJ"/>
              </a:rPr>
              <a:t>c©Y‡K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AeZj</a:t>
            </a:r>
            <a:r>
              <a:rPr lang="en-US" sz="2800" dirty="0" smtClean="0">
                <a:latin typeface="SabrenaTonnyMJ"/>
              </a:rPr>
              <a:t> `</a:t>
            </a:r>
            <a:r>
              <a:rPr lang="en-US" sz="2800" dirty="0" err="1" smtClean="0">
                <a:latin typeface="SabrenaTonnyMJ"/>
              </a:rPr>
              <a:t>c©Y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e‡j</a:t>
            </a:r>
            <a:r>
              <a:rPr lang="en-US" sz="2800" dirty="0" smtClean="0">
                <a:latin typeface="SabrenaTonnyMJ"/>
              </a:rPr>
              <a:t>|</a:t>
            </a: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304800" y="2876550"/>
            <a:ext cx="217239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2. 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DËj</a:t>
            </a:r>
            <a:r>
              <a:rPr lang="en-US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 `</a:t>
            </a:r>
            <a:r>
              <a:rPr lang="en-US" sz="36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abrenaTonnyMJ"/>
              </a:rPr>
              <a:t>c©Y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3409950"/>
            <a:ext cx="6324600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SabrenaTonnyMJ"/>
              </a:rPr>
              <a:t>‡</a:t>
            </a:r>
            <a:r>
              <a:rPr lang="en-US" sz="2800" dirty="0" err="1" smtClean="0">
                <a:latin typeface="SabrenaTonnyMJ"/>
              </a:rPr>
              <a:t>Kv‡bv</a:t>
            </a:r>
            <a:r>
              <a:rPr lang="en-US" sz="2800" dirty="0" smtClean="0">
                <a:latin typeface="SabrenaTonnyMJ"/>
              </a:rPr>
              <a:t> †</a:t>
            </a:r>
            <a:r>
              <a:rPr lang="en-US" sz="2800" dirty="0" err="1" smtClean="0">
                <a:latin typeface="SabrenaTonnyMJ"/>
              </a:rPr>
              <a:t>Mvj‡Ki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DËj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c„ô</a:t>
            </a:r>
            <a:r>
              <a:rPr lang="en-US" sz="2800" dirty="0" smtClean="0">
                <a:latin typeface="SabrenaTonnyMJ"/>
              </a:rPr>
              <a:t> hw` </a:t>
            </a:r>
            <a:r>
              <a:rPr lang="en-US" sz="2800" dirty="0" err="1" smtClean="0">
                <a:latin typeface="SabrenaTonnyMJ"/>
              </a:rPr>
              <a:t>cÖwZdjKi</a:t>
            </a:r>
            <a:r>
              <a:rPr lang="en-US" sz="2800" dirty="0" smtClean="0">
                <a:latin typeface="SabrenaTonnyMJ"/>
              </a:rPr>
              <a:t>~‡c </a:t>
            </a:r>
            <a:r>
              <a:rPr lang="en-US" sz="2800" dirty="0" err="1" smtClean="0">
                <a:latin typeface="SabrenaTonnyMJ"/>
              </a:rPr>
              <a:t>KvR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K‡i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A_©vr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Av‡jvi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wbqwgZ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cÖwZdjb</a:t>
            </a:r>
            <a:r>
              <a:rPr lang="en-US" sz="2800" dirty="0" smtClean="0">
                <a:latin typeface="SabrenaTonnyMJ"/>
              </a:rPr>
              <a:t> hw` †</a:t>
            </a:r>
            <a:r>
              <a:rPr lang="en-US" sz="2800" dirty="0" err="1" smtClean="0">
                <a:latin typeface="SabrenaTonnyMJ"/>
              </a:rPr>
              <a:t>Mvjxq</a:t>
            </a:r>
            <a:r>
              <a:rPr lang="en-US" sz="2800" dirty="0" smtClean="0">
                <a:latin typeface="SabrenaTonnyMJ"/>
              </a:rPr>
              <a:t> `c©‡Yi </a:t>
            </a:r>
            <a:r>
              <a:rPr lang="en-US" sz="2800" dirty="0" err="1" smtClean="0">
                <a:latin typeface="SabrenaTonnyMJ"/>
              </a:rPr>
              <a:t>DËj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c„ô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n‡Z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msNwUZ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nq</a:t>
            </a:r>
            <a:r>
              <a:rPr lang="en-US" sz="2800" dirty="0" smtClean="0">
                <a:latin typeface="SabrenaTonnyMJ"/>
              </a:rPr>
              <a:t>, </a:t>
            </a:r>
            <a:r>
              <a:rPr lang="en-US" sz="2800" dirty="0" err="1" smtClean="0">
                <a:latin typeface="SabrenaTonnyMJ"/>
              </a:rPr>
              <a:t>Z‡e</a:t>
            </a:r>
            <a:r>
              <a:rPr lang="en-US" sz="2800" dirty="0" smtClean="0">
                <a:latin typeface="SabrenaTonnyMJ"/>
              </a:rPr>
              <a:t> †m `</a:t>
            </a:r>
            <a:r>
              <a:rPr lang="en-US" sz="2800" dirty="0" err="1" smtClean="0">
                <a:latin typeface="SabrenaTonnyMJ"/>
              </a:rPr>
              <a:t>c©Y‡K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DËj</a:t>
            </a:r>
            <a:r>
              <a:rPr lang="en-US" sz="2800" dirty="0" smtClean="0">
                <a:latin typeface="SabrenaTonnyMJ"/>
              </a:rPr>
              <a:t> `</a:t>
            </a:r>
            <a:r>
              <a:rPr lang="en-US" sz="2800" dirty="0" err="1" smtClean="0">
                <a:latin typeface="SabrenaTonnyMJ"/>
              </a:rPr>
              <a:t>c©Y</a:t>
            </a:r>
            <a:r>
              <a:rPr lang="en-US" sz="2800" dirty="0" smtClean="0">
                <a:latin typeface="SabrenaTonnyMJ"/>
              </a:rPr>
              <a:t> </a:t>
            </a:r>
            <a:r>
              <a:rPr lang="en-US" sz="2800" dirty="0" err="1" smtClean="0">
                <a:latin typeface="SabrenaTonnyMJ"/>
              </a:rPr>
              <a:t>e‡j</a:t>
            </a:r>
            <a:r>
              <a:rPr lang="en-US" sz="2800" dirty="0" smtClean="0">
                <a:latin typeface="SabrenaTonnyMJ"/>
              </a:rPr>
              <a:t>|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09550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দর্পন সংক্রান্ত কয়েকটি  সংজ্ঞা:</a:t>
            </a:r>
            <a:endParaRPr lang="en-U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00400" y="895350"/>
            <a:ext cx="2667000" cy="26670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2"/>
            <a:endCxn id="35" idx="8"/>
          </p:cNvCxnSpPr>
          <p:nvPr/>
        </p:nvCxnSpPr>
        <p:spPr>
          <a:xfrm rot="10800000" flipH="1" flipV="1">
            <a:off x="3200399" y="2228849"/>
            <a:ext cx="2642739" cy="12859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495801" y="2190750"/>
            <a:ext cx="76200" cy="7620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91000" y="226695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733800" y="971550"/>
            <a:ext cx="2133600" cy="2514600"/>
            <a:chOff x="6324600" y="971550"/>
            <a:chExt cx="2133600" cy="2514600"/>
          </a:xfrm>
        </p:grpSpPr>
        <p:cxnSp>
          <p:nvCxnSpPr>
            <p:cNvPr id="8" name="Straight Connector 7"/>
            <p:cNvCxnSpPr>
              <a:stCxn id="13" idx="0"/>
            </p:cNvCxnSpPr>
            <p:nvPr/>
          </p:nvCxnSpPr>
          <p:spPr>
            <a:xfrm rot="10800000" flipH="1" flipV="1">
              <a:off x="7903236" y="1125714"/>
              <a:ext cx="20769" cy="220883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Arc 12"/>
            <p:cNvSpPr/>
            <p:nvPr/>
          </p:nvSpPr>
          <p:spPr>
            <a:xfrm>
              <a:off x="6324600" y="971550"/>
              <a:ext cx="2133600" cy="2514600"/>
            </a:xfrm>
            <a:prstGeom prst="arc">
              <a:avLst>
                <a:gd name="adj1" fmla="val 17693426"/>
                <a:gd name="adj2" fmla="val 3918597"/>
              </a:avLst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791200" y="197233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</a:t>
            </a:r>
            <a:endParaRPr lang="en-US" sz="28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81600" y="59055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</a:t>
            </a:r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81600" y="333375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Ḿ</a:t>
            </a:r>
            <a:endParaRPr lang="en-US" sz="28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715000" y="280035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ṕ</a:t>
            </a:r>
            <a:endParaRPr lang="en-US" sz="28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rot="10800000">
            <a:off x="3429000" y="1504950"/>
            <a:ext cx="2209800" cy="14478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5791200" y="2114550"/>
            <a:ext cx="152400" cy="15240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Callout 34"/>
          <p:cNvSpPr/>
          <p:nvPr/>
        </p:nvSpPr>
        <p:spPr>
          <a:xfrm rot="10951176" flipV="1">
            <a:off x="6562539" y="396901"/>
            <a:ext cx="1600200" cy="460108"/>
          </a:xfrm>
          <a:prstGeom prst="wedgeEllipseCallout">
            <a:avLst>
              <a:gd name="adj1" fmla="val 90429"/>
              <a:gd name="adj2" fmla="val 365130"/>
            </a:avLst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মেরু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Oval Callout 35"/>
          <p:cNvSpPr/>
          <p:nvPr/>
        </p:nvSpPr>
        <p:spPr>
          <a:xfrm>
            <a:off x="762000" y="2190750"/>
            <a:ext cx="1981200" cy="1143000"/>
          </a:xfrm>
          <a:prstGeom prst="wedgeEllipseCallout">
            <a:avLst>
              <a:gd name="adj1" fmla="val 136769"/>
              <a:gd name="adj2" fmla="val -44167"/>
            </a:avLst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বক্রতার কেন্দ্র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4482578" y="1123950"/>
            <a:ext cx="1360561" cy="2286556"/>
            <a:chOff x="4482578" y="1123950"/>
            <a:chExt cx="1360561" cy="2286556"/>
          </a:xfrm>
        </p:grpSpPr>
        <p:cxnSp>
          <p:nvCxnSpPr>
            <p:cNvPr id="26" name="Straight Connector 25"/>
            <p:cNvCxnSpPr/>
            <p:nvPr/>
          </p:nvCxnSpPr>
          <p:spPr>
            <a:xfrm rot="5400000" flipH="1" flipV="1">
              <a:off x="4333500" y="1286250"/>
              <a:ext cx="1141236" cy="81663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4406732" y="2432218"/>
              <a:ext cx="1143556" cy="81302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5" idx="8"/>
            </p:cNvCxnSpPr>
            <p:nvPr/>
          </p:nvCxnSpPr>
          <p:spPr>
            <a:xfrm flipV="1">
              <a:off x="4482578" y="2241709"/>
              <a:ext cx="1360561" cy="5096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Oval Callout 45"/>
          <p:cNvSpPr/>
          <p:nvPr/>
        </p:nvSpPr>
        <p:spPr>
          <a:xfrm>
            <a:off x="304800" y="666750"/>
            <a:ext cx="2286000" cy="1066800"/>
          </a:xfrm>
          <a:prstGeom prst="wedgeEllipseCallout">
            <a:avLst>
              <a:gd name="adj1" fmla="val 154833"/>
              <a:gd name="adj2" fmla="val 41810"/>
            </a:avLst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বক্রতার ব্যাসার্ধ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1" name="Oval Callout 50"/>
          <p:cNvSpPr/>
          <p:nvPr/>
        </p:nvSpPr>
        <p:spPr>
          <a:xfrm>
            <a:off x="6324600" y="2800350"/>
            <a:ext cx="2362200" cy="762000"/>
          </a:xfrm>
          <a:prstGeom prst="wedgeEllipseCallout">
            <a:avLst>
              <a:gd name="adj1" fmla="val -102290"/>
              <a:gd name="adj2" fmla="val -123500"/>
            </a:avLst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প্রধান অক্ষ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Oval Callout 51"/>
          <p:cNvSpPr/>
          <p:nvPr/>
        </p:nvSpPr>
        <p:spPr>
          <a:xfrm>
            <a:off x="1143000" y="3943350"/>
            <a:ext cx="2590800" cy="685800"/>
          </a:xfrm>
          <a:prstGeom prst="wedgeEllipseCallout">
            <a:avLst>
              <a:gd name="adj1" fmla="val 93481"/>
              <a:gd name="adj2" fmla="val -2676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গৌণ অক্ষ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xit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8" grpId="0"/>
      <p:bldP spid="22" grpId="0"/>
      <p:bldP spid="34" grpId="0" animBg="1"/>
      <p:bldP spid="34" grpId="1" animBg="1"/>
      <p:bldP spid="34" grpId="2" animBg="1"/>
      <p:bldP spid="35" grpId="0" animBg="1"/>
      <p:bldP spid="36" grpId="0" animBg="1"/>
      <p:bldP spid="46" grpId="0" animBg="1"/>
      <p:bldP spid="51" grpId="0" animBg="1"/>
      <p:bldP spid="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09550"/>
            <a:ext cx="26003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err="1" smtClean="0">
                <a:latin typeface="SabrenaTonnyMJ"/>
              </a:rPr>
              <a:t>cÖavb</a:t>
            </a:r>
            <a:r>
              <a:rPr lang="en-US" sz="4000" b="1" dirty="0" smtClean="0">
                <a:latin typeface="SabrenaTonnyMJ"/>
              </a:rPr>
              <a:t> †</a:t>
            </a:r>
            <a:r>
              <a:rPr lang="en-US" sz="4000" b="1" dirty="0" err="1" smtClean="0">
                <a:latin typeface="SabrenaTonnyMJ"/>
              </a:rPr>
              <a:t>dvKvm</a:t>
            </a:r>
            <a:r>
              <a:rPr lang="bn-BD" sz="4000" b="1" dirty="0" smtClean="0">
                <a:latin typeface="SabrenaTonnyMJ"/>
              </a:rPr>
              <a:t> :</a:t>
            </a:r>
            <a:endParaRPr lang="en-US" sz="5400" dirty="0"/>
          </a:p>
        </p:txBody>
      </p:sp>
      <p:pic>
        <p:nvPicPr>
          <p:cNvPr id="24578" name="Picture 2" descr="J:\Animation\science\Concave mirror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819150"/>
            <a:ext cx="7391400" cy="4038600"/>
          </a:xfrm>
          <a:prstGeom prst="rect">
            <a:avLst/>
          </a:prstGeom>
          <a:noFill/>
        </p:spPr>
      </p:pic>
      <p:pic>
        <p:nvPicPr>
          <p:cNvPr id="24579" name="Picture 3" descr="J:\Animation\science\Convex mirror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819150"/>
            <a:ext cx="7391400" cy="4038600"/>
          </a:xfrm>
          <a:prstGeom prst="rect">
            <a:avLst/>
          </a:prstGeom>
          <a:noFill/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1200150"/>
            <a:ext cx="7391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2968386" y="2363999"/>
            <a:ext cx="4355365" cy="2384035"/>
            <a:chOff x="2968386" y="2363999"/>
            <a:chExt cx="4355365" cy="2384035"/>
          </a:xfrm>
        </p:grpSpPr>
        <p:sp>
          <p:nvSpPr>
            <p:cNvPr id="8" name="Flowchart: Extract 7"/>
            <p:cNvSpPr/>
            <p:nvPr/>
          </p:nvSpPr>
          <p:spPr>
            <a:xfrm rot="2503888">
              <a:off x="6621740" y="2367442"/>
              <a:ext cx="702011" cy="1799105"/>
            </a:xfrm>
            <a:prstGeom prst="flowChartExtra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Extract 8"/>
            <p:cNvSpPr/>
            <p:nvPr/>
          </p:nvSpPr>
          <p:spPr>
            <a:xfrm rot="19530908">
              <a:off x="2968386" y="2363999"/>
              <a:ext cx="461112" cy="1746062"/>
            </a:xfrm>
            <a:prstGeom prst="flowChartExtra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76600" y="3486150"/>
              <a:ext cx="3581400" cy="126188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4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F </a:t>
              </a:r>
              <a:endParaRPr lang="bn-BD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bn-BD" sz="3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প্রধান ফোকাস </a:t>
              </a:r>
              <a:endPara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pic>
        <p:nvPicPr>
          <p:cNvPr id="24581" name="Picture 5" descr="J:\Animation\augen71d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62400" y="209550"/>
            <a:ext cx="1304925" cy="685800"/>
          </a:xfrm>
          <a:prstGeom prst="rect">
            <a:avLst/>
          </a:prstGeom>
          <a:noFill/>
        </p:spPr>
      </p:pic>
      <p:grpSp>
        <p:nvGrpSpPr>
          <p:cNvPr id="14" name="Group 13"/>
          <p:cNvGrpSpPr/>
          <p:nvPr/>
        </p:nvGrpSpPr>
        <p:grpSpPr>
          <a:xfrm>
            <a:off x="685800" y="895350"/>
            <a:ext cx="5791200" cy="762000"/>
            <a:chOff x="685800" y="895350"/>
            <a:chExt cx="5791200" cy="762000"/>
          </a:xfrm>
        </p:grpSpPr>
        <p:sp>
          <p:nvSpPr>
            <p:cNvPr id="12" name="TextBox 11"/>
            <p:cNvSpPr txBox="1"/>
            <p:nvPr/>
          </p:nvSpPr>
          <p:spPr>
            <a:xfrm>
              <a:off x="685800" y="895350"/>
              <a:ext cx="5791200" cy="70788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চিত্রে  </a:t>
              </a:r>
              <a:r>
                <a:rPr lang="en-US" sz="4000" dirty="0" smtClean="0"/>
                <a:t>PF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ফোকাস দূরত্ব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, 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4000" dirty="0"/>
            </a:p>
          </p:txBody>
        </p:sp>
        <p:graphicFrame>
          <p:nvGraphicFramePr>
            <p:cNvPr id="13" name="Object 12"/>
            <p:cNvGraphicFramePr>
              <a:graphicFrameLocks noChangeAspect="1"/>
            </p:cNvGraphicFramePr>
            <p:nvPr/>
          </p:nvGraphicFramePr>
          <p:xfrm>
            <a:off x="5029199" y="895350"/>
            <a:ext cx="1152499" cy="762000"/>
          </p:xfrm>
          <a:graphic>
            <a:graphicData uri="http://schemas.openxmlformats.org/presentationml/2006/ole">
              <p:oleObj spid="_x0000_s24578" name="Equation" r:id="rId7" imgW="533160" imgH="393480" progId="Equation.3">
                <p:embed/>
              </p:oleObj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J:\Animation\509188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5200" y="285750"/>
            <a:ext cx="1295400" cy="1295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28575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একক কাজ : 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31749" name="Picture 5" descr="J:\Animation\science\u13l3a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895350"/>
            <a:ext cx="3581400" cy="273179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14400" y="3486150"/>
            <a:ext cx="716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চিত্রে – </a:t>
            </a:r>
            <a:r>
              <a:rPr lang="en-US" sz="2400" dirty="0" smtClean="0">
                <a:latin typeface="SolaimanLipi" pitchFamily="65" charset="0"/>
                <a:cs typeface="SolaimanLipi" pitchFamily="65" charset="0"/>
              </a:rPr>
              <a:t>AC= 28 Cm </a:t>
            </a:r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হলে দর্পনটির ফোকাস দূরত্ব নির্ণয় কর ।</a:t>
            </a:r>
            <a:endParaRPr lang="en-US" sz="2400" dirty="0"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285750"/>
            <a:ext cx="4648200" cy="1015663"/>
          </a:xfrm>
          <a:prstGeom prst="rect">
            <a:avLst/>
          </a:prstGeom>
          <a:solidFill>
            <a:schemeClr val="bg1">
              <a:lumMod val="10000"/>
            </a:schemeClr>
          </a:solidFill>
        </p:spPr>
        <p:txBody>
          <a:bodyPr wrap="square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6000" b="1" dirty="0" err="1" smtClean="0">
                <a:ln w="50800"/>
                <a:solidFill>
                  <a:srgbClr val="99FF33"/>
                </a:solidFill>
                <a:latin typeface="SabrenaTonnyMJ"/>
              </a:rPr>
              <a:t>cÖwZwe</a:t>
            </a:r>
            <a:r>
              <a:rPr lang="en-US" sz="6000" b="1" dirty="0" smtClean="0">
                <a:ln w="50800"/>
                <a:solidFill>
                  <a:srgbClr val="99FF33"/>
                </a:solidFill>
                <a:latin typeface="SabrenaTonnyMJ"/>
              </a:rPr>
              <a:t>¤^</a:t>
            </a:r>
            <a:r>
              <a:rPr lang="bn-BD" sz="6000" b="1" dirty="0" smtClean="0">
                <a:ln w="50800"/>
                <a:solidFill>
                  <a:srgbClr val="99FF33"/>
                </a:solidFill>
                <a:latin typeface="SabrenaTonnyMJ"/>
              </a:rPr>
              <a:t> :</a:t>
            </a:r>
            <a:r>
              <a:rPr lang="en-US" sz="5400" b="1" dirty="0" smtClean="0">
                <a:ln w="50800"/>
                <a:solidFill>
                  <a:srgbClr val="99FF33"/>
                </a:solidFill>
                <a:latin typeface="TimesNewRomanPS-BoldMT"/>
              </a:rPr>
              <a:t>Image</a:t>
            </a:r>
            <a:endParaRPr lang="en-US" sz="8000" b="1" dirty="0">
              <a:ln w="50800"/>
              <a:solidFill>
                <a:srgbClr val="99FF33"/>
              </a:solidFill>
            </a:endParaRPr>
          </a:p>
        </p:txBody>
      </p:sp>
      <p:pic>
        <p:nvPicPr>
          <p:cNvPr id="25602" name="Picture 2" descr="J:\image\mirr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1352550"/>
            <a:ext cx="3935083" cy="3505200"/>
          </a:xfrm>
          <a:prstGeom prst="rect">
            <a:avLst/>
          </a:prstGeom>
          <a:noFill/>
        </p:spPr>
      </p:pic>
      <p:pic>
        <p:nvPicPr>
          <p:cNvPr id="25603" name="Picture 3" descr="J:\image\images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428750"/>
            <a:ext cx="4327160" cy="319699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733800" y="1661339"/>
            <a:ext cx="5105400" cy="27392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mgZj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`c©‡Y </a:t>
            </a:r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MwVZ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cÖwZwe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‡¤^</a:t>
            </a:r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i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ˆ</a:t>
            </a:r>
            <a:r>
              <a:rPr lang="en-US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ewkó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¨</a:t>
            </a:r>
          </a:p>
          <a:p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1.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mgZj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`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c©Y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†_‡K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e¯‘i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`~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iZ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¡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hZ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, `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c©Y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†_‡K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cÖwZwe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‡¤^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`~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iZ¡I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ZZ|</a:t>
            </a:r>
          </a:p>
          <a:p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2.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cÖwZwe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‡¤^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AvKvi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j¶e¯‘i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AvKv‡ii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mgvb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|</a:t>
            </a:r>
          </a:p>
          <a:p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3.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cÖwZwe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¤^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Aev¯Íe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Ges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 †</a:t>
            </a:r>
            <a:r>
              <a:rPr lang="en-US" sz="28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mvRv</a:t>
            </a:r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abrenaTonnyMJ"/>
              </a:rPr>
              <a:t>|</a:t>
            </a:r>
            <a:endParaRPr lang="en-US" sz="4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57800" y="36195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সমতল দর্পন 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2876550"/>
            <a:ext cx="54673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33400" y="158115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1. †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Mvjxq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`c©‡Yi e</a:t>
            </a:r>
            <a:r>
              <a:rPr lang="el-GR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μ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Zvi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e¨vmva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©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eivei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AvcwZZ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iwk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cybivq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mB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c‡_B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wd‡i</a:t>
            </a:r>
            <a:r>
              <a:rPr lang="en-U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Av‡m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5750"/>
            <a:ext cx="768030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u="sng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গোলীয় দর্পনে যে ভাবে প্রতিবিম্ব গঠিত হয় - </a:t>
            </a:r>
            <a:endParaRPr lang="en-US" sz="6000" b="1" u="sng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361950"/>
            <a:ext cx="54102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2.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AeZj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`c©‡Yi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cÖavb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A‡¶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mgv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/>
              </a:rPr>
              <a:t>š—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iv‡j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AvcwZZ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iwk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cÖavb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dvKvm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w`‡q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hvq</a:t>
            </a:r>
            <a:r>
              <a:rPr lang="bn-BD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।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7400" y="285750"/>
            <a:ext cx="2971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2571750"/>
            <a:ext cx="28670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57200" y="2800350"/>
            <a:ext cx="52578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DËj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`c©‡Yi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cÖavb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A‡¶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mgv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MJ"/>
              </a:rPr>
              <a:t>š—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iv‡j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AvcwZZ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iwk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¥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cÖwZdj‡bi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ci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cÖavb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†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dvKvm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n‡Z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Avm‡Q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e‡j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g‡b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abrenaTonnyMJ"/>
              </a:rPr>
              <a:t>nq</a:t>
            </a:r>
            <a:endParaRPr lang="en-US" sz="4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7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436424"/>
            <a:ext cx="5105400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latin typeface="SabrenaTonnyMJ"/>
              </a:rPr>
              <a:t>3. </a:t>
            </a:r>
            <a:r>
              <a:rPr lang="en-US" sz="3600" dirty="0" err="1" smtClean="0">
                <a:latin typeface="SabrenaTonnyMJ"/>
              </a:rPr>
              <a:t>AeZj</a:t>
            </a:r>
            <a:r>
              <a:rPr lang="en-US" sz="3600" dirty="0" smtClean="0">
                <a:latin typeface="SabrenaTonnyMJ"/>
              </a:rPr>
              <a:t> `c©‡Yi </a:t>
            </a:r>
            <a:r>
              <a:rPr lang="en-US" sz="3600" dirty="0" err="1" smtClean="0">
                <a:latin typeface="SabrenaTonnyMJ"/>
              </a:rPr>
              <a:t>cÖavb</a:t>
            </a:r>
            <a:r>
              <a:rPr lang="en-US" sz="3600" dirty="0" smtClean="0">
                <a:latin typeface="SabrenaTonnyMJ"/>
              </a:rPr>
              <a:t> †</a:t>
            </a:r>
            <a:r>
              <a:rPr lang="en-US" sz="3600" dirty="0" err="1" smtClean="0">
                <a:latin typeface="SabrenaTonnyMJ"/>
              </a:rPr>
              <a:t>dvKv‡mi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ga</a:t>
            </a:r>
            <a:r>
              <a:rPr lang="en-US" sz="3600" dirty="0" smtClean="0">
                <a:latin typeface="SabrenaTonnyMJ"/>
              </a:rPr>
              <a:t>¨ </a:t>
            </a:r>
            <a:r>
              <a:rPr lang="en-US" sz="3600" dirty="0" err="1" smtClean="0">
                <a:latin typeface="SabrenaTonnyMJ"/>
              </a:rPr>
              <a:t>w`‡q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AvcwZZ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iwk</a:t>
            </a:r>
            <a:r>
              <a:rPr lang="en-US" sz="3600" dirty="0" smtClean="0">
                <a:latin typeface="SabrenaTonnyMJ"/>
              </a:rPr>
              <a:t>¥ </a:t>
            </a:r>
            <a:r>
              <a:rPr lang="en-US" sz="3600" dirty="0" err="1" smtClean="0">
                <a:latin typeface="SabrenaTonnyMJ"/>
              </a:rPr>
              <a:t>cÖavb</a:t>
            </a:r>
            <a:r>
              <a:rPr lang="en-US" sz="3600" dirty="0" smtClean="0">
                <a:latin typeface="SabrenaTonnyMJ"/>
              </a:rPr>
              <a:t> A‡¶</a:t>
            </a:r>
            <a:r>
              <a:rPr lang="en-US" sz="3600" dirty="0" err="1" smtClean="0">
                <a:latin typeface="SabrenaTonnyMJ"/>
              </a:rPr>
              <a:t>i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mgv</a:t>
            </a:r>
            <a:r>
              <a:rPr lang="en-US" sz="3600" dirty="0" err="1" smtClean="0">
                <a:latin typeface="SutonnyMJ"/>
              </a:rPr>
              <a:t>š—</a:t>
            </a:r>
            <a:r>
              <a:rPr lang="en-US" sz="3600" dirty="0" err="1" smtClean="0">
                <a:latin typeface="SabrenaTonnyMJ"/>
              </a:rPr>
              <a:t>iv‡j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cÖwZdwjZ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nq</a:t>
            </a:r>
            <a:endParaRPr lang="en-US" sz="4800" dirty="0"/>
          </a:p>
        </p:txBody>
      </p:sp>
      <p:sp>
        <p:nvSpPr>
          <p:cNvPr id="3" name="Rectangle 2"/>
          <p:cNvSpPr/>
          <p:nvPr/>
        </p:nvSpPr>
        <p:spPr>
          <a:xfrm>
            <a:off x="304800" y="2722424"/>
            <a:ext cx="5165725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3600" dirty="0" err="1" smtClean="0">
                <a:latin typeface="SabrenaTonnyMJ"/>
              </a:rPr>
              <a:t>DËj</a:t>
            </a:r>
            <a:r>
              <a:rPr lang="en-US" sz="3600" dirty="0" smtClean="0">
                <a:latin typeface="SabrenaTonnyMJ"/>
              </a:rPr>
              <a:t> `c©‡</a:t>
            </a:r>
            <a:r>
              <a:rPr lang="en-US" sz="3600" dirty="0" smtClean="0">
                <a:latin typeface="SabrenaTonnyMJ"/>
              </a:rPr>
              <a:t>Yi</a:t>
            </a:r>
            <a:r>
              <a:rPr lang="bn-BD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cÖavb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smtClean="0">
                <a:latin typeface="SabrenaTonnyMJ"/>
              </a:rPr>
              <a:t>†</a:t>
            </a:r>
            <a:r>
              <a:rPr lang="en-US" sz="3600" dirty="0" err="1" smtClean="0">
                <a:latin typeface="SabrenaTonnyMJ"/>
              </a:rPr>
              <a:t>dvKvm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Awfgy‡L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AvcwZZ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iwk</a:t>
            </a:r>
            <a:r>
              <a:rPr lang="en-US" sz="3600" dirty="0" smtClean="0">
                <a:latin typeface="SabrenaTonnyMJ"/>
              </a:rPr>
              <a:t>¥ </a:t>
            </a:r>
            <a:r>
              <a:rPr lang="en-US" sz="3600" dirty="0" err="1" smtClean="0">
                <a:latin typeface="SabrenaTonnyMJ"/>
              </a:rPr>
              <a:t>cÖwZdj‡bi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ci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cÖavb</a:t>
            </a:r>
            <a:r>
              <a:rPr lang="en-US" sz="3600" dirty="0" smtClean="0">
                <a:latin typeface="SabrenaTonnyMJ"/>
              </a:rPr>
              <a:t> A‡¶</a:t>
            </a:r>
            <a:r>
              <a:rPr lang="en-US" sz="3600" dirty="0" err="1" smtClean="0">
                <a:latin typeface="SabrenaTonnyMJ"/>
              </a:rPr>
              <a:t>i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mgv</a:t>
            </a:r>
            <a:r>
              <a:rPr lang="en-US" sz="3600" dirty="0" err="1" smtClean="0">
                <a:latin typeface="SutonnyMJ"/>
              </a:rPr>
              <a:t>š—</a:t>
            </a:r>
            <a:r>
              <a:rPr lang="en-US" sz="3600" dirty="0" err="1" smtClean="0">
                <a:latin typeface="SabrenaTonnyMJ"/>
              </a:rPr>
              <a:t>ivj</a:t>
            </a:r>
            <a:r>
              <a:rPr lang="en-US" sz="3600" dirty="0" smtClean="0">
                <a:latin typeface="SabrenaTonnyMJ"/>
              </a:rPr>
              <a:t> </a:t>
            </a:r>
            <a:r>
              <a:rPr lang="en-US" sz="3600" dirty="0" err="1" smtClean="0">
                <a:latin typeface="SabrenaTonnyMJ"/>
              </a:rPr>
              <a:t>nq</a:t>
            </a:r>
            <a:r>
              <a:rPr lang="en-US" sz="3600" dirty="0" smtClean="0">
                <a:latin typeface="SabrenaTonnyMJ"/>
              </a:rPr>
              <a:t>|</a:t>
            </a:r>
            <a:endParaRPr lang="en-US" sz="480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285751"/>
            <a:ext cx="33813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495551"/>
            <a:ext cx="32099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76350"/>
            <a:ext cx="722870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27682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গোলীয় </a:t>
            </a: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দর্পন গঠণ :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200" y="1352550"/>
            <a:ext cx="4343400" cy="2895600"/>
            <a:chOff x="304800" y="514350"/>
            <a:chExt cx="3962400" cy="2061865"/>
          </a:xfrm>
        </p:grpSpPr>
        <p:pic>
          <p:nvPicPr>
            <p:cNvPr id="5" name="Picture 1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514350"/>
              <a:ext cx="3962400" cy="1969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762000" y="2114550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SolaimanLipi" pitchFamily="65" charset="0"/>
                  <a:cs typeface="SolaimanLipi" pitchFamily="65" charset="0"/>
                </a:rPr>
                <a:t>বাস্তব প্রতিবিম্ব </a:t>
              </a:r>
              <a:endParaRPr lang="en-US" sz="2400" dirty="0">
                <a:latin typeface="SolaimanLipi" pitchFamily="65" charset="0"/>
                <a:cs typeface="SolaimanLipi" pitchFamily="65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76350"/>
            <a:ext cx="79248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276820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গোলীয় </a:t>
            </a: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দর্পন বিম্ব গঠ</a:t>
            </a:r>
            <a:r>
              <a:rPr lang="bn-BD" sz="5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ণ</a:t>
            </a: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 : 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  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09600" y="1200150"/>
            <a:ext cx="4648200" cy="3581400"/>
            <a:chOff x="304800" y="2495550"/>
            <a:chExt cx="3962400" cy="2366665"/>
          </a:xfrm>
        </p:grpSpPr>
        <p:pic>
          <p:nvPicPr>
            <p:cNvPr id="5" name="Picture 1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2495550"/>
              <a:ext cx="39624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990600" y="4400550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SolaimanLipi" pitchFamily="65" charset="0"/>
                  <a:cs typeface="SolaimanLipi" pitchFamily="65" charset="0"/>
                </a:rPr>
                <a:t>অবাস্তব প্রতিবিম্ব </a:t>
              </a:r>
              <a:endParaRPr lang="en-US" sz="2400" dirty="0">
                <a:latin typeface="SolaimanLipi" pitchFamily="65" charset="0"/>
                <a:cs typeface="SolaimanLipi" pitchFamily="65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276350"/>
            <a:ext cx="7772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09600" y="27682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গোলীয় </a:t>
            </a:r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দর্পন গঠণ : 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4" name="Picture 10" descr="J:\Animation\science\image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361950"/>
            <a:ext cx="4419600" cy="4495800"/>
          </a:xfrm>
          <a:prstGeom prst="rect">
            <a:avLst/>
          </a:prstGeom>
          <a:noFill/>
        </p:spPr>
      </p:pic>
      <p:grpSp>
        <p:nvGrpSpPr>
          <p:cNvPr id="30" name="Group 29"/>
          <p:cNvGrpSpPr/>
          <p:nvPr/>
        </p:nvGrpSpPr>
        <p:grpSpPr>
          <a:xfrm>
            <a:off x="304800" y="514350"/>
            <a:ext cx="3962400" cy="2061865"/>
            <a:chOff x="304800" y="514350"/>
            <a:chExt cx="3962400" cy="2061865"/>
          </a:xfrm>
        </p:grpSpPr>
        <p:pic>
          <p:nvPicPr>
            <p:cNvPr id="26638" name="Picture 1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514350"/>
              <a:ext cx="3962400" cy="19694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7" name="TextBox 26"/>
            <p:cNvSpPr txBox="1"/>
            <p:nvPr/>
          </p:nvSpPr>
          <p:spPr>
            <a:xfrm>
              <a:off x="762000" y="2114550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SolaimanLipi" pitchFamily="65" charset="0"/>
                  <a:cs typeface="SolaimanLipi" pitchFamily="65" charset="0"/>
                </a:rPr>
                <a:t>বাস্তব প্রতিবিম্ব </a:t>
              </a:r>
              <a:endParaRPr lang="en-US" sz="2400" dirty="0">
                <a:latin typeface="SolaimanLipi" pitchFamily="65" charset="0"/>
                <a:cs typeface="SolaimanLipi" pitchFamily="65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304800" y="2495550"/>
            <a:ext cx="3962400" cy="2366665"/>
            <a:chOff x="304800" y="2495550"/>
            <a:chExt cx="3962400" cy="2366665"/>
          </a:xfrm>
        </p:grpSpPr>
        <p:pic>
          <p:nvPicPr>
            <p:cNvPr id="26639" name="Picture 1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04800" y="2495550"/>
              <a:ext cx="39624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TextBox 27"/>
            <p:cNvSpPr txBox="1"/>
            <p:nvPr/>
          </p:nvSpPr>
          <p:spPr>
            <a:xfrm>
              <a:off x="990600" y="4400550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SolaimanLipi" pitchFamily="65" charset="0"/>
                  <a:cs typeface="SolaimanLipi" pitchFamily="65" charset="0"/>
                </a:rPr>
                <a:t>অবাস্তব প্রতিবিম্ব </a:t>
              </a:r>
              <a:endParaRPr lang="en-US" sz="2400" dirty="0">
                <a:latin typeface="SolaimanLipi" pitchFamily="65" charset="0"/>
                <a:cs typeface="SolaimanLipi" pitchFamily="65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609600" y="12442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olaimanLipi" pitchFamily="65" charset="0"/>
                <a:cs typeface="SolaimanLipi" pitchFamily="65" charset="0"/>
              </a:rPr>
              <a:t>গোলীয় দর্পন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819400" y="1312576"/>
            <a:ext cx="4724400" cy="2935574"/>
            <a:chOff x="1981200" y="971550"/>
            <a:chExt cx="4724400" cy="2935574"/>
          </a:xfrm>
        </p:grpSpPr>
        <p:pic>
          <p:nvPicPr>
            <p:cNvPr id="32771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81200" y="971550"/>
              <a:ext cx="4724400" cy="2935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" name="TextBox 3"/>
            <p:cNvSpPr txBox="1"/>
            <p:nvPr/>
          </p:nvSpPr>
          <p:spPr>
            <a:xfrm>
              <a:off x="3657600" y="112395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657600" y="2431018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Q</a:t>
              </a:r>
              <a:endParaRPr lang="en-US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04800" y="4167485"/>
            <a:ext cx="838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চিত্র </a:t>
            </a:r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অঙ্কন করে </a:t>
            </a:r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দর্পন থেকে </a:t>
            </a:r>
            <a:r>
              <a:rPr lang="en-US" sz="2400" dirty="0" smtClean="0"/>
              <a:t>PQ </a:t>
            </a:r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লক্ষ্য বস্তুর প্রতিবিম্বের অবস্থান নির্ণয় কর । </a:t>
            </a:r>
            <a:endParaRPr lang="en-US" sz="2400" dirty="0"/>
          </a:p>
        </p:txBody>
      </p:sp>
      <p:pic>
        <p:nvPicPr>
          <p:cNvPr id="32772" name="Picture 4" descr="J:\image\pahar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85750"/>
            <a:ext cx="36195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572000" y="36195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SolaimanLipi" pitchFamily="65" charset="0"/>
                <a:cs typeface="SolaimanLipi" pitchFamily="65" charset="0"/>
              </a:rPr>
              <a:t>-: দলীয় কাজ :-</a:t>
            </a:r>
            <a:endParaRPr lang="en-US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3" descr="J:\image\mirro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85750"/>
            <a:ext cx="307963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124200" y="211455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১। চিত্রের দর্পনটির নাম কী ? </a:t>
            </a:r>
            <a:endParaRPr lang="en-US" sz="24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3028950"/>
            <a:ext cx="693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২। চিত্রের দর্পনটিতে কোন ধরনের প্রতিবিম্ব গঠিত হয়েছে ? </a:t>
            </a:r>
            <a:endParaRPr lang="en-US" sz="24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3714750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SolaimanLipi" pitchFamily="65" charset="0"/>
                <a:cs typeface="SolaimanLipi" pitchFamily="65" charset="0"/>
              </a:rPr>
              <a:t>৩। চিত্রের দর্পনটির দুটি বৈশিষ্ট্য বল  ? </a:t>
            </a:r>
            <a:endParaRPr lang="en-US" sz="2400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666750"/>
            <a:ext cx="2819400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মূল্যায়ন</a:t>
            </a:r>
            <a:r>
              <a:rPr lang="bn-BD" sz="6600" dirty="0" smtClean="0">
                <a:latin typeface="SolaimanLipi" pitchFamily="65" charset="0"/>
                <a:cs typeface="SolaimanLipi" pitchFamily="65" charset="0"/>
              </a:rPr>
              <a:t> </a:t>
            </a:r>
            <a:endParaRPr lang="en-US" sz="6600" dirty="0">
              <a:latin typeface="SolaimanLipi" pitchFamily="65" charset="0"/>
              <a:cs typeface="SolaimanLipi" pitchFamily="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J:\image\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5749"/>
            <a:ext cx="8458200" cy="4690457"/>
          </a:xfrm>
          <a:prstGeom prst="rect">
            <a:avLst/>
          </a:prstGeom>
          <a:noFill/>
        </p:spPr>
      </p:pic>
      <p:pic>
        <p:nvPicPr>
          <p:cNvPr id="4" name="Picture 2" descr="J:\image\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85750"/>
            <a:ext cx="3435246" cy="1905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86200" y="514350"/>
            <a:ext cx="41910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বাড়ীর কাজ 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47800" y="1962150"/>
            <a:ext cx="6400800" cy="2895600"/>
            <a:chOff x="1447800" y="1657350"/>
            <a:chExt cx="6400800" cy="3200400"/>
          </a:xfrm>
        </p:grpSpPr>
        <p:pic>
          <p:nvPicPr>
            <p:cNvPr id="7" name="Picture 5" descr="J:\Animation\science\u13l3a2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447800" y="1657350"/>
              <a:ext cx="6400800" cy="3200400"/>
            </a:xfrm>
            <a:prstGeom prst="rect">
              <a:avLst/>
            </a:prstGeom>
            <a:noFill/>
          </p:spPr>
        </p:pic>
        <p:sp>
          <p:nvSpPr>
            <p:cNvPr id="8" name="TextBox 7"/>
            <p:cNvSpPr txBox="1"/>
            <p:nvPr/>
          </p:nvSpPr>
          <p:spPr>
            <a:xfrm>
              <a:off x="1447800" y="3780532"/>
              <a:ext cx="50292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bn-BD" sz="3200" b="1" spc="50" dirty="0" smtClean="0">
                  <a:ln w="11430"/>
                  <a:solidFill>
                    <a:srgbClr val="00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দর্পনটির বিভিন্ন স্থানে লক্ষ্যবস্তু রেখে বিম্ব গঠণের চিত্র অঙ্কন করে আনবে । </a:t>
              </a:r>
              <a:endParaRPr lang="en-US" sz="3200" b="1" spc="50" dirty="0">
                <a:ln w="11430"/>
                <a:solidFill>
                  <a:srgbClr val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65182"/>
            <a:ext cx="8153400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সবাইকে </a:t>
            </a:r>
          </a:p>
          <a:p>
            <a:pPr algn="ctr"/>
            <a:r>
              <a:rPr lang="bn-BD" sz="199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Siyam Rupali" pitchFamily="2" charset="0"/>
                <a:cs typeface="Siyam Rupali" pitchFamily="2" charset="0"/>
              </a:rPr>
              <a:t>ধন্যবাদ </a:t>
            </a:r>
            <a:endParaRPr lang="en-US" sz="199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Siyam Rupali" pitchFamily="2" charset="0"/>
              <a:cs typeface="Siyam Rupal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Custom 2">
      <a:dk1>
        <a:sysClr val="windowText" lastClr="000000"/>
      </a:dk1>
      <a:lt1>
        <a:srgbClr val="E5E0EC"/>
      </a:lt1>
      <a:dk2>
        <a:srgbClr val="1F497D"/>
      </a:dk2>
      <a:lt2>
        <a:srgbClr val="00B050"/>
      </a:lt2>
      <a:accent1>
        <a:srgbClr val="7030A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837</TotalTime>
  <Words>1074</Words>
  <Application>Microsoft Office PowerPoint</Application>
  <PresentationFormat>On-screen Show (16:9)</PresentationFormat>
  <Paragraphs>118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Aspect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AR-COM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ATHAUR</dc:creator>
  <cp:lastModifiedBy>ATHAUR</cp:lastModifiedBy>
  <cp:revision>153</cp:revision>
  <dcterms:created xsi:type="dcterms:W3CDTF">2013-07-20T11:23:04Z</dcterms:created>
  <dcterms:modified xsi:type="dcterms:W3CDTF">2013-07-30T09:51:06Z</dcterms:modified>
</cp:coreProperties>
</file>